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3" r:id="rId2"/>
    <p:sldId id="291" r:id="rId3"/>
    <p:sldId id="293" r:id="rId4"/>
    <p:sldId id="294" r:id="rId5"/>
    <p:sldId id="290" r:id="rId6"/>
    <p:sldId id="278" r:id="rId7"/>
    <p:sldId id="274" r:id="rId8"/>
    <p:sldId id="275" r:id="rId9"/>
    <p:sldId id="276" r:id="rId10"/>
    <p:sldId id="277" r:id="rId11"/>
    <p:sldId id="279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on\monitoring\&#1052;&#1080;&#1085;&#1080;-&#1087;&#1088;&#1086;&#1077;&#1082;&#1090;&#1099;\2011\&#1072;&#1085;&#1072;&#1083;&#1080;&#1079;\&#1089;&#1074;&#1086;&#1076;&#1085;&#1072;&#1103;%2020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500"/>
            </a:pPr>
            <a:r>
              <a:rPr lang="ru-RU" sz="2500"/>
              <a:t>Структура победителей в разрезе конкурсных направлений</a:t>
            </a:r>
          </a:p>
        </c:rich>
      </c:tx>
      <c:layout/>
    </c:title>
    <c:view3D>
      <c:rotX val="30"/>
      <c:rotY val="7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2.2222222222222143E-2"/>
                  <c:y val="5.5555555555555511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4.1666666666666671E-2"/>
                  <c:y val="-9.7222222222222238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1.9444444444444445E-2"/>
                  <c:y val="-6.9444444444444503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4.1666666666666671E-2"/>
                  <c:y val="-1.8518518518518576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2400" b="1" i="1" u="sng"/>
                </a:pPr>
                <a:endParaRPr lang="ru-RU"/>
              </a:p>
            </c:txPr>
            <c:dLblPos val="outEnd"/>
            <c:showVal val="1"/>
            <c:showLeaderLines val="1"/>
          </c:dLbls>
          <c:val>
            <c:numRef>
              <c:f>(Лист1!$G$190;Лист1!$J$190;Лист1!$M$190;Лист1!$P$190)</c:f>
              <c:numCache>
                <c:formatCode>0</c:formatCode>
                <c:ptCount val="4"/>
                <c:pt idx="0">
                  <c:v>166</c:v>
                </c:pt>
                <c:pt idx="1">
                  <c:v>314</c:v>
                </c:pt>
                <c:pt idx="2">
                  <c:v>14</c:v>
                </c:pt>
                <c:pt idx="3">
                  <c:v>25</c:v>
                </c:pt>
              </c:numCache>
            </c:numRef>
          </c:val>
        </c:ser>
        <c:dLbls>
          <c:showVal val="1"/>
        </c:dLbls>
      </c:pie3DChart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BA3F6-9761-43CA-8292-985BB6275DA6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D8064-535B-400A-A7F7-97F4C778A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1B091-9C8F-457C-B7AC-59B39DACDDB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FBA82DA-14E9-4537-94D2-FF428E3023A1}" type="datetime1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3FB0-5049-40EE-93E0-45AB9C028765}" type="datetime1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2307-E3D5-480E-A7D0-199E8C2BAA68}" type="datetime1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3E50EAE-94A2-42FC-B546-BD4FD4CCD440}" type="datetime1">
              <a:rPr lang="ru-RU" smtClean="0"/>
              <a:pPr/>
              <a:t>15.01.2014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C27EEDC-6EAF-4A10-9260-0AEE92A041B6}" type="datetime1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FB45-E8CA-4E6B-A9C4-DB9D35E504DA}" type="datetime1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C0B0-6C57-4E0D-9B33-41516B17760B}" type="datetime1">
              <a:rPr lang="ru-RU" smtClean="0"/>
              <a:pPr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80A502-4404-4907-B496-FB154DDA1B11}" type="datetime1">
              <a:rPr lang="ru-RU" smtClean="0"/>
              <a:pPr/>
              <a:t>15.01.2014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FF39-557A-4577-ABB2-2715932475D2}" type="datetime1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3A01BB0-EFA7-41EC-AC8F-B171509B965B}" type="datetime1">
              <a:rPr lang="ru-RU" smtClean="0"/>
              <a:pPr/>
              <a:t>15.01.2014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B617FB-6ADC-4C2F-AA97-0966A51632B6}" type="datetime1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967E8B5-6A14-4753-B1BE-A58CBF4F88D2}" type="datetime1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аработки по логотипу М-П ленты проекты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5853" y="0"/>
            <a:ext cx="7218147" cy="51845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79634" y="2967335"/>
            <a:ext cx="31887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59224" y="5572140"/>
            <a:ext cx="698477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Отчет о реализации проектов местного развития в 2011 году</a:t>
            </a:r>
            <a:endParaRPr lang="ru-RU" sz="2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ыс.jpg"/>
          <p:cNvPicPr>
            <a:picLocks noChangeAspect="1"/>
          </p:cNvPicPr>
          <p:nvPr/>
        </p:nvPicPr>
        <p:blipFill>
          <a:blip r:embed="rId2" cstate="print"/>
          <a:srcRect l="9851" t="16480" r="2896" b="3401"/>
          <a:stretch>
            <a:fillRect/>
          </a:stretch>
        </p:blipFill>
        <p:spPr>
          <a:xfrm>
            <a:off x="1115616" y="3490374"/>
            <a:ext cx="2736304" cy="3367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8532440" y="5734050"/>
            <a:ext cx="216024" cy="28723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\\Moon\monitoring\Мини-проекты\2012\завершенные\красн -рн\Лысов.jpg"/>
          <p:cNvPicPr>
            <a:picLocks noChangeAspect="1" noChangeArrowheads="1"/>
          </p:cNvPicPr>
          <p:nvPr/>
        </p:nvPicPr>
        <p:blipFill>
          <a:blip r:embed="rId3" cstate="print"/>
          <a:srcRect r="5563" b="5674"/>
          <a:stretch>
            <a:fillRect/>
          </a:stretch>
        </p:blipFill>
        <p:spPr bwMode="auto">
          <a:xfrm>
            <a:off x="3995936" y="3356992"/>
            <a:ext cx="3857652" cy="3636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85720" y="214290"/>
            <a:ext cx="50006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Красноармейский район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Лы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rcRect l="13498" r="5507" b="3770"/>
          <a:stretch>
            <a:fillRect/>
          </a:stretch>
        </p:blipFill>
        <p:spPr>
          <a:xfrm>
            <a:off x="5292080" y="188640"/>
            <a:ext cx="3422184" cy="2911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Николаевка.jpg"/>
          <p:cNvPicPr>
            <a:picLocks noChangeAspect="1"/>
          </p:cNvPicPr>
          <p:nvPr/>
        </p:nvPicPr>
        <p:blipFill>
          <a:blip r:embed="rId5" cstate="print"/>
          <a:srcRect l="18500" r="4326" b="27483"/>
          <a:stretch>
            <a:fillRect/>
          </a:stretch>
        </p:blipFill>
        <p:spPr>
          <a:xfrm>
            <a:off x="395536" y="1412776"/>
            <a:ext cx="4320480" cy="227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Артемовск иконы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162300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артемовск ико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212977"/>
            <a:ext cx="3209925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275856" y="188640"/>
            <a:ext cx="547260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4F81B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«Спасем старинные иконы»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4F81B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(2011 год)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г.Артемовск</a:t>
            </a:r>
          </a:p>
          <a:p>
            <a:pPr marL="0" marR="0" lvl="0" indent="809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31840" y="1671695"/>
            <a:ext cx="583264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Громаде Артемовска презентовали иконы, которые за 10 тысяч гривен, выделенных областным советом на реализацию проекта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Спасем старинные иконы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краеведческому музею, отреставрировали харьковские мастера.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Божья матерь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Козельщанская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Святитель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Уверения апостола Фомы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которые специалисты относят к украинской школе иконописи XIX столетия, были подарены музею жителями города в разные годы, но находились в аварийном состоянии. Оценив их состояние, специалисты харьковского филиала научно-исследовательского реставрационного центра восстановили три иконы, вместо заявленных в проекте двух.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Эти иконы займут достойное место в зале культуры: до реставрации экспонировать их было невозможно из-за риска усугубить их состояние.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lexandro_kalinovo_dovkil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55976" cy="3448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lexandro_kalinovo_dovkil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438854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463480" y="850697"/>
            <a:ext cx="4680520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создания музея Донецким областным советом был выделен грант в сумме 10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тыс.грн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Экспонаты музея собраны энтузиастами у местных жителей и за каждым стоит отдельная история. История создания музея является ярким примером активизации громады и объединения ее вокруг общей идеи.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Александро-Калиново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стало известно благодаря возвращенному в село трактору, который теперь изображен на сельском гербе, большинство праздников в настоящее время проводится на базе музея, зеленый туризм развивается тоже во многом благодаря наличию в селе музея. У села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Александро-Калиново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есть шанс стать туристической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изюминкой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Донецкой области: село расположено на оживленной автомагистрали Донецк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Краматорск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Святогорье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рядом с ландшафтным парком "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Клебан-Бык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Однако, главное, что инициатором и воплотителем идеи создания музея выступают не чиновники, а сами жители села, причем, объединившиеся в общественную организацию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Энеида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851920" y="116632"/>
            <a:ext cx="52920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4F81B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«Народный музей» </a:t>
            </a:r>
            <a:r>
              <a:rPr lang="ru-RU" sz="2000" b="1" dirty="0" err="1" smtClean="0">
                <a:solidFill>
                  <a:srgbClr val="4F81B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с.Александро-Калиново</a:t>
            </a:r>
            <a:r>
              <a:rPr lang="ru-RU" sz="2000" b="1" dirty="0" smtClean="0">
                <a:solidFill>
                  <a:srgbClr val="4F81B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Константиновский район</a:t>
            </a:r>
            <a:endParaRPr lang="ru-RU" sz="2000" b="1" dirty="0">
              <a:solidFill>
                <a:srgbClr val="4F81B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Documents and Settings\tkrivaya\Рабочий стол\номинанты\конст р-н\громада поддерживает муз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6712"/>
            <a:ext cx="5940152" cy="33413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Все сезонные работы выполняются на общественных началах</a:t>
            </a:r>
            <a:endParaRPr lang="ru-RU" dirty="0"/>
          </a:p>
        </p:txBody>
      </p:sp>
      <p:pic>
        <p:nvPicPr>
          <p:cNvPr id="77827" name="Picture 3" descr="C:\Documents and Settings\tkrivaya\Рабочий стол\номинанты\конст р-н\все сезонные работы по озеленению выполняются на общественных начала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9344" y="3536631"/>
            <a:ext cx="5904656" cy="332136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0" y="188640"/>
            <a:ext cx="8892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«Городская комната психологической помощи» г.Ясиноватая</a:t>
            </a:r>
            <a:endParaRPr lang="ru-RU" sz="2000" b="1" dirty="0"/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4139952" y="671692"/>
            <a:ext cx="500404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нашем обществе все еще отождествляют психолога и психиатра и часто считают, что к психологу нужно идти только психически нездоровым людям. Но психиатр ставит диагноз и лечит душевные заболевания. А психолог лишь помогает клиенту (а вовсе не пациенту) найти собственные ответы на его вопросы, вместе с ним создает атмосферу и условия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Комната психологической помощи многофункциональна. Она оборудована необходимой мебелью для работы с клиентами всех возрастных групп, технологиями для создания комфортной атмосферы и соответствующей методологической базой. 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Главное,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 квалифицированную помощь в уютном, располагающем на доверие кабинете, могут получить жители города, обратившиеся в Ясиноватский городской центр социальных служб для семьи, детей и молодежи, да еще и бесплатно. 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 проекта – 15,6 тыс.грн., областной бюджет – 10,0 тыс.грн.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83" name="Picture 3" descr="C:\Documents and Settings\tkrivaya\Рабочий стол\номинанты\ясиноватая\комната псих помощи\IMG_6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473624"/>
            <a:ext cx="2538454" cy="3384376"/>
          </a:xfrm>
          <a:prstGeom prst="rect">
            <a:avLst/>
          </a:prstGeom>
          <a:noFill/>
        </p:spPr>
      </p:pic>
      <p:pic>
        <p:nvPicPr>
          <p:cNvPr id="71682" name="Picture 2" descr="C:\Documents and Settings\tkrivaya\Рабочий стол\номинанты\ясиноватая\комната псих помощи\18072013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620688"/>
            <a:ext cx="2538146" cy="338437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0" y="188640"/>
            <a:ext cx="8892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«Аллея добрых дел» пос.Залесное, г.Снежное</a:t>
            </a:r>
            <a:endParaRPr lang="ru-RU" sz="2000" b="1" dirty="0"/>
          </a:p>
        </p:txBody>
      </p:sp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4211960" y="559714"/>
            <a:ext cx="449999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С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помощью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благоустроен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центр поселка.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Теперь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там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новый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остановочный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павильон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торговые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ряды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детская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игровая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площадка, лавочки,у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урны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уличное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освещение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асфальтовое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покрытие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молодые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деревца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Все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находятся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хорошем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состоянии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бережется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жителями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Залесного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результате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ликвидации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сухостоя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устранена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опасность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падения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старых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деревьев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растут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новые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липы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березы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рябины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Для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жителей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поселка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Залесное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появилась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возможность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ожидания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автобусов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благоприятных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условиях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остановочном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павильоне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Торговля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сельхозпродуктами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стала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осуществляться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на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торговых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рядах в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соответствии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санитарными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нормами.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Детская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площадка 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нескольких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игровых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комплексов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является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самым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любимым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местом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для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детворы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поселка.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Бюджет – 180,0 тыс.грн.,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областной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бюджет – 98,0тыс.грн.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78" name="Picture 2" descr="C:\DOCUME~1\tkrivaya\LOCALS~1\Temp\Rar$DR21.937\По Снежному для Форума\Снежное. Остановка, торг ряды вид на алле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4128459" cy="3096344"/>
          </a:xfrm>
          <a:prstGeom prst="rect">
            <a:avLst/>
          </a:prstGeom>
          <a:noFill/>
        </p:spPr>
      </p:pic>
      <p:pic>
        <p:nvPicPr>
          <p:cNvPr id="75779" name="Picture 3" descr="C:\DOCUME~1\tkrivaya\LOCALS~1\Temp\Rar$DR23.547\По Снежному для Форума\Снежное.Дети на детской площадк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789040"/>
            <a:ext cx="4091947" cy="306896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~1\tkrivaya\LOCALS~1\Temp\Rar$DR01.641\Вместе сделаем жизнь лучше\Изображение 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3913187" cy="5588593"/>
          </a:xfrm>
          <a:prstGeom prst="rect">
            <a:avLst/>
          </a:prstGeom>
          <a:noFill/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188640"/>
            <a:ext cx="8892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«Устройство площадки для отдыха детей и молодежи» </a:t>
            </a:r>
            <a:r>
              <a:rPr lang="ru-RU" sz="2000" b="1" dirty="0" err="1" smtClean="0"/>
              <a:t>с.Раздоловка</a:t>
            </a:r>
            <a:r>
              <a:rPr lang="ru-RU" sz="2000" b="1" dirty="0" smtClean="0"/>
              <a:t>, Артемовский район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1556792"/>
            <a:ext cx="46805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Проект подготовлен общественной организацией  "</a:t>
            </a:r>
            <a:r>
              <a:rPr lang="ru-RU" dirty="0" err="1" smtClean="0"/>
              <a:t>Добробут</a:t>
            </a:r>
            <a:r>
              <a:rPr lang="ru-RU" dirty="0" smtClean="0"/>
              <a:t>«. Бюджет составил 118,3 тыс.грн., в т.ч. Средства областного бюджета – 99,4тыс.грн.</a:t>
            </a:r>
          </a:p>
          <a:p>
            <a:r>
              <a:rPr lang="ru-RU" dirty="0" smtClean="0"/>
              <a:t>На территории села проживает более 100 детей, но не было ни оборудованной деткой площадки, ни места для прогулок.</a:t>
            </a:r>
          </a:p>
          <a:p>
            <a:r>
              <a:rPr lang="ru-RU" dirty="0" smtClean="0"/>
              <a:t>Выигранный проект позволил решить эту проблему – в центре села благоустроена территория, установлена детская площадка, высажены деревья, разбиты клумбы с цветами, установлены лавочки.</a:t>
            </a:r>
            <a:endParaRPr lang="ru-RU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5508104" y="404664"/>
            <a:ext cx="363589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успешно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отработанных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реализованных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проектов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который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сегодня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является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«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городской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жемчужиной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 и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любимым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местом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отдыха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горожан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это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сквер «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Радужный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». Проект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«Благоустройство места отдыха горожан – сквер «Радужный»» общая площадь сквера 6500 кв.м. Согласно проекта предусмотрены:  капитальный ремонт и благоустройство зон отдыха (с учетом всех возрастных поколений) на сумму 224 611 грн., в том числе грант – 99525 грн..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0"/>
            <a:ext cx="8892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/>
              <a:t> </a:t>
            </a:r>
            <a:r>
              <a:rPr lang="ru-RU" sz="2000" b="1" dirty="0"/>
              <a:t>«Благоустройство городского сквера «Радужный» г.Ждановка</a:t>
            </a:r>
          </a:p>
        </p:txBody>
      </p:sp>
      <p:pic>
        <p:nvPicPr>
          <p:cNvPr id="53251" name="Picture 3" descr="C:\DOCUME~1\tkrivaya\LOCALS~1\Temp\Rar$DR09.282\праздник.JPG"/>
          <p:cNvPicPr>
            <a:picLocks noChangeAspect="1" noChangeArrowheads="1"/>
          </p:cNvPicPr>
          <p:nvPr/>
        </p:nvPicPr>
        <p:blipFill>
          <a:blip r:embed="rId2" cstate="print"/>
          <a:srcRect b="16923"/>
          <a:stretch>
            <a:fillRect/>
          </a:stretch>
        </p:blipFill>
        <p:spPr bwMode="auto">
          <a:xfrm>
            <a:off x="179512" y="548680"/>
            <a:ext cx="5220072" cy="2880320"/>
          </a:xfrm>
          <a:prstGeom prst="rect">
            <a:avLst/>
          </a:prstGeom>
          <a:noFill/>
        </p:spPr>
      </p:pic>
      <p:pic>
        <p:nvPicPr>
          <p:cNvPr id="53252" name="Picture 4" descr="C:\DOCUME~1\tkrivaya\LOCALS~1\Temp\Rar$DR13.719\открыли.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652793"/>
            <a:ext cx="4788024" cy="320520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3645024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Территория сквера находится в центре города и на момент написания проекта давно уже имела не приглядный вид.  Детский городок, который был  установлен силами  угольных  предприятий  в начале 1980-х годов давно уже пришел в негодность и далеко не безопасен для использования и развлечения детей.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Благодаря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реализации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проекта в городе появился всеми желаемый фонтан, установлены детские площадки, обновлена зеленая зона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0" y="260648"/>
            <a:ext cx="8892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/>
              <a:t> </a:t>
            </a:r>
            <a:r>
              <a:rPr lang="ru-RU" sz="2000" b="1" dirty="0"/>
              <a:t>«Реставрация памятников Мемориального комплекса в память советских воинов» </a:t>
            </a:r>
            <a:r>
              <a:rPr lang="ru-RU" sz="2000" b="1" dirty="0" smtClean="0"/>
              <a:t>г.Ясиноватая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94869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Мемориальный комплекс расположен на главной городской площади, на которой проходят общественные мероприятия и праздники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Начало строительства комплекса было положено в 1975 году, когда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честь 25-летия Победы было выполнено перезахоронение останков погибших воинов из братских могил.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временем возникла необходимость реставрации объектов комплекса. И в 2011 году инициативной группой городской громады подготовлен проект для участия в конкурсе, который признан победителем. Главной задачей проекта стало восстановление скульптуры скорбящего воина на Площади Славы и сохранение памяти об исторических событиях Великой Отечественной войны, о погибших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земляках.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 – 114,6 тыс.грн., областной бюджет – 57,6 тыс.грн.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Documents and Settings\tkrivaya\Рабочий стол\фото для буклета\ясин 10.JPG"/>
          <p:cNvPicPr>
            <a:picLocks noChangeAspect="1" noChangeArrowheads="1"/>
          </p:cNvPicPr>
          <p:nvPr/>
        </p:nvPicPr>
        <p:blipFill>
          <a:blip r:embed="rId2" cstate="print"/>
          <a:srcRect b="7060"/>
          <a:stretch>
            <a:fillRect/>
          </a:stretch>
        </p:blipFill>
        <p:spPr bwMode="auto">
          <a:xfrm>
            <a:off x="179512" y="980728"/>
            <a:ext cx="4064924" cy="568863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0" y="188640"/>
            <a:ext cx="8892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/>
              <a:t> </a:t>
            </a:r>
            <a:r>
              <a:rPr lang="ru-RU" sz="2000" b="1" dirty="0"/>
              <a:t>«Твое сердце бьется не только для тебя» </a:t>
            </a:r>
            <a:r>
              <a:rPr lang="ru-RU" sz="2000" b="1" dirty="0" smtClean="0"/>
              <a:t>г.Докучаевск</a:t>
            </a:r>
            <a:endParaRPr lang="ru-RU" sz="2000" b="1" dirty="0"/>
          </a:p>
        </p:txBody>
      </p:sp>
      <p:pic>
        <p:nvPicPr>
          <p:cNvPr id="41986" name="Picture 2" descr="C:\DOCUME~1\tkrivaya\LOCALS~1\Temp\Rar$DR05.968\Фото больница\Фото0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80928"/>
            <a:ext cx="5223832" cy="3917874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23528" y="692696"/>
            <a:ext cx="828092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целью улучшения качества оказания неотложной помощи больным с сердечно - сосудистыми заболеваниями и их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жизнеугрожающими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осложнениями Докучаевской ЦГБ, в рамках конкурса проектов местного развития было приобретено кислородный концентратор и реанимационный монитор.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Приобретение современного оборудования позволило снизить показатель смертности от сердечно - сосудистых заболеваний, инвалидности пациентов на 20%, оказав своевременную и качественную неотложную помощь.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2780928"/>
            <a:ext cx="3419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Наличие данного медицинского оборудования позволяет проводить постоянный контроль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жизненноважных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функций у пациентов: частоты сердечный сокращений, артериального давления,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электрокардиограммы</a:t>
            </a:r>
            <a:endParaRPr lang="ru-RU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5013176"/>
            <a:ext cx="363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– 43,0 тыс.грн., областной бюджет – 20,0тыс.грн.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88913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ru-RU" sz="3800" b="1" dirty="0" err="1"/>
              <a:t>Органограмма</a:t>
            </a:r>
            <a:r>
              <a:rPr lang="ru-RU" sz="3800" b="1" dirty="0"/>
              <a:t> </a:t>
            </a:r>
            <a:br>
              <a:rPr lang="ru-RU" sz="3800" b="1" dirty="0"/>
            </a:br>
            <a:r>
              <a:rPr lang="ru-RU" sz="3800" b="1" dirty="0"/>
              <a:t>конкурса мини-проектов - 2010</a:t>
            </a: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2195513" y="1484313"/>
            <a:ext cx="5472112" cy="7207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200" b="1"/>
              <a:t>Наблюдательный совет проекта</a:t>
            </a:r>
            <a:r>
              <a:rPr lang="ru-RU" sz="1200"/>
              <a:t> </a:t>
            </a:r>
          </a:p>
          <a:p>
            <a:pPr algn="ctr"/>
            <a:r>
              <a:rPr lang="ru-RU" sz="1200"/>
              <a:t>Глава – Шишацкий А.В., председатель областного совета</a:t>
            </a:r>
          </a:p>
          <a:p>
            <a:pPr algn="ctr"/>
            <a:endParaRPr lang="ru-RU" sz="1200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2195513" y="2420938"/>
            <a:ext cx="5472112" cy="8636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200" b="1" dirty="0"/>
              <a:t>Координатор проекта</a:t>
            </a:r>
          </a:p>
          <a:p>
            <a:pPr algn="ctr"/>
            <a:r>
              <a:rPr lang="ru-RU" sz="1200" dirty="0"/>
              <a:t>Кривая Татьяна Валентиновна, консультант управления мониторинга бюджетных программ и информационно-аналитического обеспечения</a:t>
            </a:r>
          </a:p>
          <a:p>
            <a:pPr algn="ctr"/>
            <a:endParaRPr lang="ru-RU" sz="1200" dirty="0"/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5219700" y="3644900"/>
            <a:ext cx="3240088" cy="6477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200" b="1"/>
              <a:t>Ассистент</a:t>
            </a:r>
            <a:r>
              <a:rPr lang="ru-RU" sz="1200"/>
              <a:t> </a:t>
            </a:r>
            <a:r>
              <a:rPr lang="ru-RU" sz="1200" b="1"/>
              <a:t>по работе с громадами</a:t>
            </a:r>
          </a:p>
          <a:p>
            <a:pPr algn="ctr"/>
            <a:r>
              <a:rPr lang="ru-RU" sz="1200"/>
              <a:t>Консультант управления мониторинга  </a:t>
            </a:r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1619250" y="3644900"/>
            <a:ext cx="3167063" cy="6477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200" b="1"/>
              <a:t>Ассистент</a:t>
            </a:r>
            <a:r>
              <a:rPr lang="ru-RU" sz="1200"/>
              <a:t> </a:t>
            </a:r>
            <a:r>
              <a:rPr lang="ru-RU" sz="1200" b="1"/>
              <a:t>мониторинга</a:t>
            </a:r>
          </a:p>
          <a:p>
            <a:pPr algn="ctr"/>
            <a:r>
              <a:rPr lang="ru-RU" sz="1200"/>
              <a:t>Консультант управления мониторинга  </a:t>
            </a:r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2916238" y="4652963"/>
            <a:ext cx="4176712" cy="6477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200" b="1"/>
              <a:t>Координаторы по развитию громад</a:t>
            </a:r>
          </a:p>
          <a:p>
            <a:pPr algn="ctr"/>
            <a:r>
              <a:rPr lang="ru-RU" sz="1200"/>
              <a:t>в городских и районных советах, райгосадминистрациях  </a:t>
            </a:r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4211638" y="5589588"/>
            <a:ext cx="4752975" cy="10795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200" b="1"/>
              <a:t>Получатели грантов </a:t>
            </a:r>
          </a:p>
          <a:p>
            <a:pPr algn="ctr"/>
            <a:r>
              <a:rPr lang="ru-RU" sz="1200" b="1"/>
              <a:t>на реализацию мини-проектов</a:t>
            </a:r>
          </a:p>
          <a:p>
            <a:pPr algn="ctr"/>
            <a:r>
              <a:rPr lang="ru-RU" sz="1200"/>
              <a:t>Общественные организации, органы самоорганизации населения, объединения совладельцев многоквартирных домов, инициативные группы</a:t>
            </a:r>
            <a:endParaRPr lang="ru-RU" sz="1200" b="1"/>
          </a:p>
          <a:p>
            <a:pPr algn="ctr"/>
            <a:endParaRPr lang="ru-RU" sz="1200"/>
          </a:p>
        </p:txBody>
      </p:sp>
      <p:sp>
        <p:nvSpPr>
          <p:cNvPr id="120841" name="Line 9"/>
          <p:cNvSpPr>
            <a:spLocks noChangeShapeType="1"/>
          </p:cNvSpPr>
          <p:nvPr/>
        </p:nvSpPr>
        <p:spPr bwMode="auto">
          <a:xfrm>
            <a:off x="4932363" y="2205038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0842" name="Line 10"/>
          <p:cNvSpPr>
            <a:spLocks noChangeShapeType="1"/>
          </p:cNvSpPr>
          <p:nvPr/>
        </p:nvSpPr>
        <p:spPr bwMode="auto">
          <a:xfrm>
            <a:off x="3348038" y="3429000"/>
            <a:ext cx="3384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0843" name="Line 11"/>
          <p:cNvSpPr>
            <a:spLocks noChangeShapeType="1"/>
          </p:cNvSpPr>
          <p:nvPr/>
        </p:nvSpPr>
        <p:spPr bwMode="auto">
          <a:xfrm>
            <a:off x="4932363" y="3284538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0844" name="Line 12"/>
          <p:cNvSpPr>
            <a:spLocks noChangeShapeType="1"/>
          </p:cNvSpPr>
          <p:nvPr/>
        </p:nvSpPr>
        <p:spPr bwMode="auto">
          <a:xfrm>
            <a:off x="3348038" y="3429000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0845" name="Line 13"/>
          <p:cNvSpPr>
            <a:spLocks noChangeShapeType="1"/>
          </p:cNvSpPr>
          <p:nvPr/>
        </p:nvSpPr>
        <p:spPr bwMode="auto">
          <a:xfrm>
            <a:off x="6732588" y="3429000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0846" name="Line 14"/>
          <p:cNvSpPr>
            <a:spLocks noChangeShapeType="1"/>
          </p:cNvSpPr>
          <p:nvPr/>
        </p:nvSpPr>
        <p:spPr bwMode="auto">
          <a:xfrm flipV="1">
            <a:off x="2484438" y="4292600"/>
            <a:ext cx="0" cy="12969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0847" name="Line 15"/>
          <p:cNvSpPr>
            <a:spLocks noChangeShapeType="1"/>
          </p:cNvSpPr>
          <p:nvPr/>
        </p:nvSpPr>
        <p:spPr bwMode="auto">
          <a:xfrm flipV="1">
            <a:off x="7380288" y="4292600"/>
            <a:ext cx="0" cy="12969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0848" name="Line 16"/>
          <p:cNvSpPr>
            <a:spLocks noChangeShapeType="1"/>
          </p:cNvSpPr>
          <p:nvPr/>
        </p:nvSpPr>
        <p:spPr bwMode="auto">
          <a:xfrm flipV="1">
            <a:off x="6443663" y="530066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0849" name="Line 17"/>
          <p:cNvSpPr>
            <a:spLocks noChangeShapeType="1"/>
          </p:cNvSpPr>
          <p:nvPr/>
        </p:nvSpPr>
        <p:spPr bwMode="auto">
          <a:xfrm flipH="1" flipV="1">
            <a:off x="3419475" y="4292600"/>
            <a:ext cx="1584325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0850" name="Line 18"/>
          <p:cNvSpPr>
            <a:spLocks noChangeShapeType="1"/>
          </p:cNvSpPr>
          <p:nvPr/>
        </p:nvSpPr>
        <p:spPr bwMode="auto">
          <a:xfrm flipV="1">
            <a:off x="4932363" y="4292600"/>
            <a:ext cx="1584325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0851" name="Rectangle 19"/>
          <p:cNvSpPr>
            <a:spLocks noChangeArrowheads="1"/>
          </p:cNvSpPr>
          <p:nvPr/>
        </p:nvSpPr>
        <p:spPr bwMode="auto">
          <a:xfrm>
            <a:off x="539750" y="5589588"/>
            <a:ext cx="3671888" cy="10795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200" b="1"/>
              <a:t>Подразделения, задействованные </a:t>
            </a:r>
          </a:p>
          <a:p>
            <a:pPr algn="ctr"/>
            <a:r>
              <a:rPr lang="ru-RU" sz="1200" b="1"/>
              <a:t>в реализации мини-проектов</a:t>
            </a:r>
          </a:p>
          <a:p>
            <a:pPr algn="ctr"/>
            <a:r>
              <a:rPr lang="ru-RU" sz="1200"/>
              <a:t>Финуправления, отделы ЖКХ, отделы образования, здравоохранения, культуры,  спорта</a:t>
            </a:r>
            <a:endParaRPr lang="ru-RU" sz="1200" b="1"/>
          </a:p>
          <a:p>
            <a:pPr algn="ctr"/>
            <a:endParaRPr lang="ru-RU" sz="1200"/>
          </a:p>
        </p:txBody>
      </p:sp>
      <p:sp>
        <p:nvSpPr>
          <p:cNvPr id="120852" name="Rectangle 20"/>
          <p:cNvSpPr>
            <a:spLocks noChangeArrowheads="1"/>
          </p:cNvSpPr>
          <p:nvPr/>
        </p:nvSpPr>
        <p:spPr bwMode="auto">
          <a:xfrm>
            <a:off x="468313" y="2349500"/>
            <a:ext cx="1439862" cy="8636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200" b="1"/>
              <a:t>Главное финансовое управление ОГА</a:t>
            </a:r>
            <a:r>
              <a:rPr lang="ru-RU" sz="1200"/>
              <a:t>  </a:t>
            </a:r>
          </a:p>
        </p:txBody>
      </p:sp>
      <p:sp>
        <p:nvSpPr>
          <p:cNvPr id="120853" name="Line 21"/>
          <p:cNvSpPr>
            <a:spLocks noChangeShapeType="1"/>
          </p:cNvSpPr>
          <p:nvPr/>
        </p:nvSpPr>
        <p:spPr bwMode="auto">
          <a:xfrm flipH="1">
            <a:off x="1116013" y="1773238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0854" name="Line 22"/>
          <p:cNvSpPr>
            <a:spLocks noChangeShapeType="1"/>
          </p:cNvSpPr>
          <p:nvPr/>
        </p:nvSpPr>
        <p:spPr bwMode="auto">
          <a:xfrm>
            <a:off x="1116013" y="1773238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0855" name="Line 23"/>
          <p:cNvSpPr>
            <a:spLocks noChangeShapeType="1"/>
          </p:cNvSpPr>
          <p:nvPr/>
        </p:nvSpPr>
        <p:spPr bwMode="auto">
          <a:xfrm>
            <a:off x="1116013" y="3213100"/>
            <a:ext cx="0" cy="2376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0856" name="Line 24"/>
          <p:cNvSpPr>
            <a:spLocks noChangeShapeType="1"/>
          </p:cNvSpPr>
          <p:nvPr/>
        </p:nvSpPr>
        <p:spPr bwMode="auto">
          <a:xfrm>
            <a:off x="1908175" y="2708275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0857" name="Line 25"/>
          <p:cNvSpPr>
            <a:spLocks noChangeShapeType="1"/>
          </p:cNvSpPr>
          <p:nvPr/>
        </p:nvSpPr>
        <p:spPr bwMode="auto">
          <a:xfrm flipV="1">
            <a:off x="3635375" y="530066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~1\tkrivaya\LOCALS~1\Temp\Rar$DR01.781\Фото больница\Фото0379.jpg"/>
          <p:cNvPicPr>
            <a:picLocks noChangeAspect="1" noChangeArrowheads="1"/>
          </p:cNvPicPr>
          <p:nvPr/>
        </p:nvPicPr>
        <p:blipFill>
          <a:blip r:embed="rId2" cstate="print">
            <a:lum bright="12000" contrast="-6000"/>
          </a:blip>
          <a:srcRect/>
          <a:stretch>
            <a:fillRect/>
          </a:stretch>
        </p:blipFill>
        <p:spPr bwMode="auto">
          <a:xfrm>
            <a:off x="1259632" y="1556792"/>
            <a:ext cx="6768752" cy="5076564"/>
          </a:xfrm>
          <a:prstGeom prst="rect">
            <a:avLst/>
          </a:prstGeom>
          <a:noFill/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188640"/>
            <a:ext cx="8892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/>
              <a:t> </a:t>
            </a:r>
            <a:r>
              <a:rPr lang="ru-RU" sz="2000" b="1" dirty="0"/>
              <a:t>«Твое сердце бьется не только для тебя» </a:t>
            </a:r>
            <a:r>
              <a:rPr lang="ru-RU" sz="2000" b="1" dirty="0" smtClean="0"/>
              <a:t>г.Докучаевск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48680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Также результатом реализации проекта стало повышение качества жизни больного 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патологией, сокращение сроков лечения в стационаре, снижение затрат на лечение пациентов, раннее выявление и лечение ишемической болезни сердца.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52096" y="2071678"/>
            <a:ext cx="78919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395288" y="2133600"/>
            <a:ext cx="8748712" cy="20161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260350"/>
            <a:ext cx="8229600" cy="1139825"/>
          </a:xfrm>
        </p:spPr>
        <p:txBody>
          <a:bodyPr/>
          <a:lstStyle/>
          <a:p>
            <a:r>
              <a:rPr lang="ru-RU" sz="3800" b="1"/>
              <a:t>Приоритеты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8280400" cy="511175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000"/>
              <a:t>Обустройство детских игровых и спортивных площадок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 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2. Улучшение состояния материально-технической базы учреждений и объектов социально-культурной сферы (ремонт, обустройство или оснащение объектов социального назначения - школ, больниц, стадионов и спортивных сооружений, библиотек, клубов, остановок общественного транспорта, общественных колодцев; создание музеев, специализированных студий; укрепление базы творческих коллективов)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3. Ремонт памятников, а также местных достопримечательностей, исторических зданий и сооружений.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ru-RU" sz="120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4. Благоустройство мест отдыха населения – парков, скверов, аллей. 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ru-RU" sz="90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u="sng"/>
              <a:t>Приоритетное значение по территориям</a:t>
            </a:r>
            <a:r>
              <a:rPr lang="ru-RU" sz="2000" b="1"/>
              <a:t>:</a:t>
            </a:r>
          </a:p>
          <a:p>
            <a:pPr marL="533400" indent="-533400">
              <a:lnSpc>
                <a:spcPct val="80000"/>
              </a:lnSpc>
            </a:pPr>
            <a:r>
              <a:rPr lang="ru-RU" sz="2000"/>
              <a:t>сёла,  посёлки, малые города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ru-RU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214313"/>
            <a:ext cx="7869238" cy="1139825"/>
          </a:xfrm>
        </p:spPr>
        <p:txBody>
          <a:bodyPr/>
          <a:lstStyle/>
          <a:p>
            <a:r>
              <a:rPr lang="ru-RU" sz="3600" b="1"/>
              <a:t>Категории проектов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00063" y="1700213"/>
            <a:ext cx="8643937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marL="452438" indent="-452438">
              <a:spcAft>
                <a:spcPts val="600"/>
              </a:spcAft>
              <a:buFont typeface="Wingdings" pitchFamily="2" charset="2"/>
              <a:buChar char="q"/>
            </a:pPr>
            <a:r>
              <a:rPr lang="ru-RU" sz="2100" b="1" u="sng">
                <a:latin typeface="Arial" charset="0"/>
                <a:cs typeface="Arial" charset="0"/>
              </a:rPr>
              <a:t>Категории проектов по сумме софинансирования за счет средств областного бюджета</a:t>
            </a:r>
            <a:r>
              <a:rPr lang="ru-RU" sz="2100" b="1">
                <a:latin typeface="Arial" charset="0"/>
                <a:cs typeface="Arial" charset="0"/>
              </a:rPr>
              <a:t>:</a:t>
            </a:r>
          </a:p>
          <a:p>
            <a:pPr marL="452438" indent="-452438">
              <a:buFont typeface="Arial" charset="0"/>
              <a:buChar char="•"/>
            </a:pPr>
            <a:r>
              <a:rPr lang="ru-RU" sz="2100">
                <a:latin typeface="Arial" charset="0"/>
                <a:cs typeface="Arial" charset="0"/>
              </a:rPr>
              <a:t>до 10,0 тыс. грн.</a:t>
            </a:r>
          </a:p>
          <a:p>
            <a:pPr marL="452438" indent="-452438">
              <a:spcAft>
                <a:spcPts val="400"/>
              </a:spcAft>
              <a:buFont typeface="Arial" charset="0"/>
              <a:buChar char="•"/>
            </a:pPr>
            <a:r>
              <a:rPr lang="ru-RU" sz="2100">
                <a:latin typeface="Arial" charset="0"/>
                <a:cs typeface="Arial" charset="0"/>
              </a:rPr>
              <a:t>от 10,0 тыс.грн. до 100,0 тыс. грн.</a:t>
            </a:r>
          </a:p>
          <a:p>
            <a:pPr marL="452438" indent="-452438">
              <a:spcAft>
                <a:spcPts val="600"/>
              </a:spcAft>
              <a:buFont typeface="Wingdings" pitchFamily="2" charset="2"/>
              <a:buChar char="q"/>
            </a:pPr>
            <a:r>
              <a:rPr lang="ru-RU" sz="2100" b="1" u="sng">
                <a:latin typeface="Arial" charset="0"/>
                <a:cs typeface="Arial" charset="0"/>
              </a:rPr>
              <a:t>Условия софинансирования:</a:t>
            </a:r>
          </a:p>
          <a:p>
            <a:pPr marL="452438" indent="-452438">
              <a:spcAft>
                <a:spcPct val="45000"/>
              </a:spcAft>
              <a:buFont typeface="Arial" charset="0"/>
              <a:buChar char="•"/>
            </a:pPr>
            <a:r>
              <a:rPr lang="ru-RU" sz="2100">
                <a:latin typeface="Arial" charset="0"/>
                <a:cs typeface="Arial" charset="0"/>
              </a:rPr>
              <a:t> для объектов, расположенных на территории </a:t>
            </a:r>
            <a:r>
              <a:rPr lang="ru-RU" sz="2100" b="1">
                <a:latin typeface="Arial" charset="0"/>
                <a:cs typeface="Arial" charset="0"/>
              </a:rPr>
              <a:t>городов</a:t>
            </a:r>
            <a:r>
              <a:rPr lang="ru-RU" sz="2100">
                <a:latin typeface="Arial" charset="0"/>
                <a:cs typeface="Arial" charset="0"/>
              </a:rPr>
              <a:t> областного подчинения – </a:t>
            </a:r>
            <a:r>
              <a:rPr lang="ru-RU" sz="2100" b="1">
                <a:latin typeface="Arial" charset="0"/>
                <a:cs typeface="Arial" charset="0"/>
              </a:rPr>
              <a:t>50/50</a:t>
            </a:r>
            <a:r>
              <a:rPr lang="ru-RU" sz="2100">
                <a:latin typeface="Arial" charset="0"/>
                <a:cs typeface="Arial" charset="0"/>
              </a:rPr>
              <a:t>, т.е. не менее 50% от суммы средств, предусмотренных на финансирование проекта;</a:t>
            </a:r>
          </a:p>
          <a:p>
            <a:pPr marL="452438" indent="-452438">
              <a:spcAft>
                <a:spcPct val="45000"/>
              </a:spcAft>
              <a:buFont typeface="Arial" charset="0"/>
              <a:buChar char="•"/>
            </a:pPr>
            <a:r>
              <a:rPr lang="ru-RU" sz="2100">
                <a:latin typeface="Arial" charset="0"/>
                <a:cs typeface="Arial" charset="0"/>
              </a:rPr>
              <a:t> для объектов </a:t>
            </a:r>
            <a:r>
              <a:rPr lang="ru-RU" sz="2100" b="1">
                <a:latin typeface="Arial" charset="0"/>
                <a:cs typeface="Arial" charset="0"/>
              </a:rPr>
              <a:t>районного</a:t>
            </a:r>
            <a:r>
              <a:rPr lang="ru-RU" sz="2100">
                <a:latin typeface="Arial" charset="0"/>
                <a:cs typeface="Arial" charset="0"/>
              </a:rPr>
              <a:t> значения и тех, которые расположены на территории городов районного значения – </a:t>
            </a:r>
            <a:r>
              <a:rPr lang="ru-RU" sz="2100" b="1">
                <a:latin typeface="Arial" charset="0"/>
                <a:cs typeface="Arial" charset="0"/>
              </a:rPr>
              <a:t>80/20,</a:t>
            </a:r>
            <a:r>
              <a:rPr lang="ru-RU" sz="2100">
                <a:latin typeface="Arial" charset="0"/>
                <a:cs typeface="Arial" charset="0"/>
              </a:rPr>
              <a:t> т.е. не менее 20%;</a:t>
            </a:r>
          </a:p>
          <a:p>
            <a:pPr marL="452438" indent="-452438">
              <a:spcAft>
                <a:spcPct val="45000"/>
              </a:spcAft>
              <a:buFont typeface="Arial" charset="0"/>
              <a:buChar char="•"/>
            </a:pPr>
            <a:r>
              <a:rPr lang="ru-RU" sz="2100">
                <a:latin typeface="Arial" charset="0"/>
                <a:cs typeface="Arial" charset="0"/>
              </a:rPr>
              <a:t> для объектов коммунальной собственности </a:t>
            </a:r>
            <a:r>
              <a:rPr lang="ru-RU" sz="2100" b="1">
                <a:latin typeface="Arial" charset="0"/>
                <a:cs typeface="Arial" charset="0"/>
              </a:rPr>
              <a:t>сельских и поселковых</a:t>
            </a:r>
            <a:r>
              <a:rPr lang="ru-RU" sz="2100">
                <a:latin typeface="Arial" charset="0"/>
                <a:cs typeface="Arial" charset="0"/>
              </a:rPr>
              <a:t> территориальных громад – </a:t>
            </a:r>
            <a:r>
              <a:rPr lang="ru-RU" sz="2100" b="1">
                <a:latin typeface="Arial" charset="0"/>
                <a:cs typeface="Arial" charset="0"/>
              </a:rPr>
              <a:t>90/10</a:t>
            </a:r>
            <a:r>
              <a:rPr lang="ru-RU" sz="2100">
                <a:latin typeface="Arial" charset="0"/>
                <a:cs typeface="Arial" charset="0"/>
              </a:rPr>
              <a:t>, т.е. не менее 10%.</a:t>
            </a:r>
          </a:p>
          <a:p>
            <a:pPr marL="452438" indent="-452438">
              <a:buFont typeface="Arial" charset="0"/>
              <a:buChar char="•"/>
            </a:pPr>
            <a:endParaRPr lang="ru-RU" sz="2100" b="1">
              <a:solidFill>
                <a:schemeClr val="tx2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971600" y="620688"/>
          <a:ext cx="669674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4099" name="Picture 3" descr="\\Moon\monitoring\Мини-проекты\2012\завершенные\Донецк\Донецк\28.jpg"/>
          <p:cNvPicPr>
            <a:picLocks noChangeAspect="1" noChangeArrowheads="1"/>
          </p:cNvPicPr>
          <p:nvPr/>
        </p:nvPicPr>
        <p:blipFill>
          <a:blip r:embed="rId2" cstate="print"/>
          <a:srcRect t="12190" b="12052"/>
          <a:stretch>
            <a:fillRect/>
          </a:stretch>
        </p:blipFill>
        <p:spPr bwMode="auto">
          <a:xfrm>
            <a:off x="285720" y="3500438"/>
            <a:ext cx="4932040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\\Moon\monitoring\Мини-проекты\2012\завершенные\Донецк\Донецк\89.jpg"/>
          <p:cNvPicPr>
            <a:picLocks noChangeAspect="1" noChangeArrowheads="1"/>
          </p:cNvPicPr>
          <p:nvPr/>
        </p:nvPicPr>
        <p:blipFill>
          <a:blip r:embed="rId3" cstate="print"/>
          <a:srcRect l="17450" r="11112" b="18381"/>
          <a:stretch>
            <a:fillRect/>
          </a:stretch>
        </p:blipFill>
        <p:spPr bwMode="auto">
          <a:xfrm>
            <a:off x="5429256" y="3786190"/>
            <a:ext cx="3214710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1428736"/>
            <a:ext cx="35283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Донецк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214290"/>
            <a:ext cx="5143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Примеры реализации проектов</a:t>
            </a:r>
            <a:endParaRPr lang="ru-RU" sz="32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\\Moon\monitoring\Мини-проекты\2012\завершенные\Донецк\Донецк\1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 l="13685" r="12414" b="13013"/>
          <a:stretch>
            <a:fillRect/>
          </a:stretch>
        </p:blipFill>
        <p:spPr bwMode="auto">
          <a:xfrm>
            <a:off x="3786182" y="1142984"/>
            <a:ext cx="3857652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ош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8256" b="20833"/>
          <a:stretch>
            <a:fillRect/>
          </a:stretch>
        </p:blipFill>
        <p:spPr>
          <a:xfrm>
            <a:off x="214282" y="2143116"/>
            <a:ext cx="485026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026" name="Picture 2" descr="C:\Users\Шинкаренко НН\Desktop\конста.jpg"/>
          <p:cNvPicPr>
            <a:picLocks noChangeAspect="1" noChangeArrowheads="1"/>
          </p:cNvPicPr>
          <p:nvPr/>
        </p:nvPicPr>
        <p:blipFill>
          <a:blip r:embed="rId3" cstate="print"/>
          <a:srcRect l="10780" t="5208" r="6152" b="5208"/>
          <a:stretch>
            <a:fillRect/>
          </a:stretch>
        </p:blipFill>
        <p:spPr bwMode="auto">
          <a:xfrm>
            <a:off x="5000628" y="357166"/>
            <a:ext cx="3857652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428604"/>
            <a:ext cx="47149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г.Константиновка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Picture 2" descr="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000372"/>
            <a:ext cx="5043488" cy="3678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PC0521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500042"/>
            <a:ext cx="4641158" cy="3480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714356"/>
            <a:ext cx="30718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.Славянск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амвр р-н.pn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22000"/>
          </a:blip>
          <a:stretch>
            <a:fillRect/>
          </a:stretch>
        </p:blipFill>
        <p:spPr>
          <a:xfrm>
            <a:off x="4429124" y="0"/>
            <a:ext cx="4355976" cy="398200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2050" name="Picture 2" descr="C:\Users\Шинкаренко НН\Desktop\фото на наб.сов\амврос.р-н\ра.png"/>
          <p:cNvPicPr>
            <a:picLocks noChangeAspect="1" noChangeArrowheads="1"/>
          </p:cNvPicPr>
          <p:nvPr/>
        </p:nvPicPr>
        <p:blipFill>
          <a:blip r:embed="rId3" cstate="print">
            <a:lum bright="26000"/>
          </a:blip>
          <a:srcRect/>
          <a:stretch>
            <a:fillRect/>
          </a:stretch>
        </p:blipFill>
        <p:spPr bwMode="auto">
          <a:xfrm>
            <a:off x="4211960" y="3429000"/>
            <a:ext cx="4932040" cy="3429000"/>
          </a:xfrm>
          <a:prstGeom prst="rect">
            <a:avLst/>
          </a:prstGeom>
          <a:noFill/>
        </p:spPr>
      </p:pic>
      <p:pic>
        <p:nvPicPr>
          <p:cNvPr id="2051" name="Picture 3" descr="C:\Users\Шинкаренко НН\Desktop\фото на наб.сов\амврос.р-н\амвэ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204864"/>
            <a:ext cx="4536504" cy="28803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357166"/>
            <a:ext cx="46805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Амвросиевский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район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390</TotalTime>
  <Words>1170</Words>
  <Application>Microsoft Office PowerPoint</Application>
  <PresentationFormat>Экран (4:3)</PresentationFormat>
  <Paragraphs>91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Слайд 1</vt:lpstr>
      <vt:lpstr>Органограмма  конкурса мини-проектов - 2010</vt:lpstr>
      <vt:lpstr>Приоритеты</vt:lpstr>
      <vt:lpstr>Категории проектов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tkrivaya</cp:lastModifiedBy>
  <cp:revision>54</cp:revision>
  <dcterms:modified xsi:type="dcterms:W3CDTF">2014-01-15T14:28:46Z</dcterms:modified>
</cp:coreProperties>
</file>