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324" r:id="rId2"/>
    <p:sldId id="442" r:id="rId3"/>
    <p:sldId id="427" r:id="rId4"/>
    <p:sldId id="331" r:id="rId5"/>
    <p:sldId id="494" r:id="rId6"/>
    <p:sldId id="495" r:id="rId7"/>
    <p:sldId id="496" r:id="rId8"/>
    <p:sldId id="491" r:id="rId9"/>
    <p:sldId id="493" r:id="rId10"/>
    <p:sldId id="497" r:id="rId11"/>
    <p:sldId id="365" r:id="rId12"/>
    <p:sldId id="489" r:id="rId13"/>
    <p:sldId id="490" r:id="rId14"/>
    <p:sldId id="367" r:id="rId15"/>
    <p:sldId id="441" r:id="rId16"/>
    <p:sldId id="376" r:id="rId17"/>
    <p:sldId id="377" r:id="rId18"/>
    <p:sldId id="378" r:id="rId19"/>
    <p:sldId id="430" r:id="rId20"/>
    <p:sldId id="446" r:id="rId21"/>
    <p:sldId id="464" r:id="rId22"/>
    <p:sldId id="447" r:id="rId23"/>
    <p:sldId id="498" r:id="rId24"/>
    <p:sldId id="368" r:id="rId25"/>
    <p:sldId id="455" r:id="rId26"/>
    <p:sldId id="431" r:id="rId27"/>
    <p:sldId id="499" r:id="rId28"/>
    <p:sldId id="475" r:id="rId29"/>
    <p:sldId id="477" r:id="rId30"/>
    <p:sldId id="478" r:id="rId31"/>
    <p:sldId id="479" r:id="rId32"/>
    <p:sldId id="432" r:id="rId33"/>
    <p:sldId id="500" r:id="rId34"/>
    <p:sldId id="480" r:id="rId35"/>
    <p:sldId id="450" r:id="rId36"/>
    <p:sldId id="448" r:id="rId37"/>
    <p:sldId id="449" r:id="rId38"/>
    <p:sldId id="457" r:id="rId39"/>
    <p:sldId id="458" r:id="rId40"/>
    <p:sldId id="392" r:id="rId41"/>
    <p:sldId id="472" r:id="rId42"/>
    <p:sldId id="469" r:id="rId43"/>
    <p:sldId id="471" r:id="rId44"/>
    <p:sldId id="467" r:id="rId45"/>
    <p:sldId id="371" r:id="rId46"/>
    <p:sldId id="461" r:id="rId47"/>
    <p:sldId id="433" r:id="rId48"/>
    <p:sldId id="462" r:id="rId49"/>
    <p:sldId id="434" r:id="rId50"/>
    <p:sldId id="501" r:id="rId51"/>
    <p:sldId id="394" r:id="rId52"/>
    <p:sldId id="387" r:id="rId53"/>
    <p:sldId id="456" r:id="rId54"/>
    <p:sldId id="435" r:id="rId55"/>
    <p:sldId id="481" r:id="rId56"/>
    <p:sldId id="482" r:id="rId57"/>
    <p:sldId id="460" r:id="rId58"/>
    <p:sldId id="484" r:id="rId59"/>
    <p:sldId id="459" r:id="rId60"/>
    <p:sldId id="483" r:id="rId61"/>
    <p:sldId id="400" r:id="rId62"/>
    <p:sldId id="485" r:id="rId63"/>
    <p:sldId id="486" r:id="rId64"/>
    <p:sldId id="487" r:id="rId65"/>
    <p:sldId id="488" r:id="rId66"/>
    <p:sldId id="429" r:id="rId67"/>
    <p:sldId id="428" r:id="rId68"/>
    <p:sldId id="443" r:id="rId69"/>
  </p:sldIdLst>
  <p:sldSz cx="9144000" cy="6858000" type="screen4x3"/>
  <p:notesSz cx="6888163" cy="10021888"/>
  <p:defaultTextStyle>
    <a:defPPr>
      <a:defRPr lang="uk-UA"/>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5" autoAdjust="0"/>
    <p:restoredTop sz="94338" autoAdjust="0"/>
  </p:normalViewPr>
  <p:slideViewPr>
    <p:cSldViewPr>
      <p:cViewPr>
        <p:scale>
          <a:sx n="80" d="100"/>
          <a:sy n="80" d="100"/>
        </p:scale>
        <p:origin x="920" y="-460"/>
      </p:cViewPr>
      <p:guideLst>
        <p:guide orient="horz" pos="2160"/>
        <p:guide pos="2880"/>
      </p:guideLst>
    </p:cSldViewPr>
  </p:slideViewPr>
  <p:notesTextViewPr>
    <p:cViewPr>
      <p:scale>
        <a:sx n="100" d="100"/>
        <a:sy n="100" d="100"/>
      </p:scale>
      <p:origin x="0" y="0"/>
    </p:cViewPr>
  </p:notesTextViewPr>
  <p:sorterViewPr>
    <p:cViewPr>
      <p:scale>
        <a:sx n="115" d="100"/>
        <a:sy n="11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onischuk\Desktop\&#1042;&#1080;&#1076;&#1072;&#1090;&#1082;&#1080;%20&#1087;&#1086;%20&#1088;&#1086;&#1082;&#1072;&#1093;%20&#1079;%20&#1087;&#1086;&#1095;&#1072;&#1090;&#1082;&#1091;%20&#1088;&#1086;&#1082;&#1091;%202010-2014.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DamentsovaLP\AppData\Local\Microsoft\Windows\INetCache\Content.Outlook\UT1U87W4\&#1056;&#1086;&#1079;&#1073;&#1080;&#1074;&#1082;&#1072;%20&#1057;&#1091;&#1073;&#1074;&#1077;&#1085;&#1094;&#1110;&#1111;%20&#1087;&#1086;%20&#1075;&#1072;&#1083;&#1091;&#1079;&#1103;&#1093;%20-%20&#1064;&#1072;&#1088;&#1096;&#1086;&#1074;%20-21.02.17.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101558324722985"/>
          <c:y val="0.10327331194045949"/>
          <c:w val="0.55047464549114622"/>
          <c:h val="0.83325271680509116"/>
        </c:manualLayout>
      </c:layout>
      <c:doughnutChart>
        <c:varyColors val="1"/>
        <c:ser>
          <c:idx val="0"/>
          <c:order val="0"/>
          <c:spPr>
            <a:scene3d>
              <a:camera prst="orthographicFront"/>
              <a:lightRig rig="threePt" dir="t"/>
            </a:scene3d>
            <a:sp3d>
              <a:bevelT/>
            </a:sp3d>
          </c:spPr>
          <c:dPt>
            <c:idx val="0"/>
            <c:bubble3D val="0"/>
            <c:spPr>
              <a:solidFill>
                <a:srgbClr val="FF3300"/>
              </a:solidFill>
              <a:scene3d>
                <a:camera prst="orthographicFront"/>
                <a:lightRig rig="threePt" dir="t"/>
              </a:scene3d>
              <a:sp3d>
                <a:bevelT/>
              </a:sp3d>
            </c:spPr>
            <c:extLst>
              <c:ext xmlns:c16="http://schemas.microsoft.com/office/drawing/2014/chart" uri="{C3380CC4-5D6E-409C-BE32-E72D297353CC}">
                <c16:uniqueId val="{00000001-15C7-4813-8D99-6145F57F7456}"/>
              </c:ext>
            </c:extLst>
          </c:dPt>
          <c:dPt>
            <c:idx val="1"/>
            <c:bubble3D val="0"/>
            <c:spPr>
              <a:solidFill>
                <a:srgbClr val="FF9966"/>
              </a:solidFill>
              <a:scene3d>
                <a:camera prst="orthographicFront"/>
                <a:lightRig rig="threePt" dir="t"/>
              </a:scene3d>
              <a:sp3d>
                <a:bevelT/>
              </a:sp3d>
            </c:spPr>
            <c:extLst>
              <c:ext xmlns:c16="http://schemas.microsoft.com/office/drawing/2014/chart" uri="{C3380CC4-5D6E-409C-BE32-E72D297353CC}">
                <c16:uniqueId val="{00000003-15C7-4813-8D99-6145F57F7456}"/>
              </c:ext>
            </c:extLst>
          </c:dPt>
          <c:dPt>
            <c:idx val="2"/>
            <c:bubble3D val="0"/>
            <c:spPr>
              <a:solidFill>
                <a:srgbClr val="FFCC66"/>
              </a:solidFill>
              <a:scene3d>
                <a:camera prst="orthographicFront"/>
                <a:lightRig rig="threePt" dir="t"/>
              </a:scene3d>
              <a:sp3d>
                <a:bevelT/>
              </a:sp3d>
            </c:spPr>
            <c:extLst>
              <c:ext xmlns:c16="http://schemas.microsoft.com/office/drawing/2014/chart" uri="{C3380CC4-5D6E-409C-BE32-E72D297353CC}">
                <c16:uniqueId val="{00000005-15C7-4813-8D99-6145F57F7456}"/>
              </c:ext>
            </c:extLst>
          </c:dPt>
          <c:dPt>
            <c:idx val="3"/>
            <c:bubble3D val="0"/>
            <c:spPr>
              <a:solidFill>
                <a:schemeClr val="accent6">
                  <a:lumMod val="40000"/>
                  <a:lumOff val="60000"/>
                </a:schemeClr>
              </a:solidFill>
              <a:scene3d>
                <a:camera prst="orthographicFront"/>
                <a:lightRig rig="threePt" dir="t"/>
              </a:scene3d>
              <a:sp3d>
                <a:bevelT/>
              </a:sp3d>
            </c:spPr>
            <c:extLst>
              <c:ext xmlns:c16="http://schemas.microsoft.com/office/drawing/2014/chart" uri="{C3380CC4-5D6E-409C-BE32-E72D297353CC}">
                <c16:uniqueId val="{00000007-15C7-4813-8D99-6145F57F7456}"/>
              </c:ext>
            </c:extLst>
          </c:dPt>
          <c:dPt>
            <c:idx val="4"/>
            <c:bubble3D val="0"/>
            <c:spPr>
              <a:solidFill>
                <a:schemeClr val="accent3"/>
              </a:solidFill>
              <a:scene3d>
                <a:camera prst="orthographicFront"/>
                <a:lightRig rig="threePt" dir="t"/>
              </a:scene3d>
              <a:sp3d>
                <a:bevelT/>
              </a:sp3d>
            </c:spPr>
            <c:extLst>
              <c:ext xmlns:c16="http://schemas.microsoft.com/office/drawing/2014/chart" uri="{C3380CC4-5D6E-409C-BE32-E72D297353CC}">
                <c16:uniqueId val="{00000009-15C7-4813-8D99-6145F57F7456}"/>
              </c:ext>
            </c:extLst>
          </c:dPt>
          <c:dPt>
            <c:idx val="5"/>
            <c:bubble3D val="0"/>
            <c:spPr>
              <a:solidFill>
                <a:schemeClr val="tx2">
                  <a:lumMod val="40000"/>
                  <a:lumOff val="60000"/>
                </a:schemeClr>
              </a:solidFill>
              <a:scene3d>
                <a:camera prst="orthographicFront"/>
                <a:lightRig rig="threePt" dir="t"/>
              </a:scene3d>
              <a:sp3d>
                <a:bevelT/>
              </a:sp3d>
            </c:spPr>
            <c:extLst>
              <c:ext xmlns:c16="http://schemas.microsoft.com/office/drawing/2014/chart" uri="{C3380CC4-5D6E-409C-BE32-E72D297353CC}">
                <c16:uniqueId val="{0000000B-15C7-4813-8D99-6145F57F7456}"/>
              </c:ext>
            </c:extLst>
          </c:dPt>
          <c:dPt>
            <c:idx val="6"/>
            <c:bubble3D val="0"/>
            <c:spPr>
              <a:solidFill>
                <a:srgbClr val="FFFF00"/>
              </a:solidFill>
              <a:scene3d>
                <a:camera prst="orthographicFront"/>
                <a:lightRig rig="threePt" dir="t"/>
              </a:scene3d>
              <a:sp3d>
                <a:bevelT/>
              </a:sp3d>
            </c:spPr>
            <c:extLst>
              <c:ext xmlns:c16="http://schemas.microsoft.com/office/drawing/2014/chart" uri="{C3380CC4-5D6E-409C-BE32-E72D297353CC}">
                <c16:uniqueId val="{0000000D-15C7-4813-8D99-6145F57F7456}"/>
              </c:ext>
            </c:extLst>
          </c:dPt>
          <c:dPt>
            <c:idx val="7"/>
            <c:bubble3D val="0"/>
            <c:spPr>
              <a:solidFill>
                <a:srgbClr val="D7D7D7"/>
              </a:solidFill>
              <a:scene3d>
                <a:camera prst="orthographicFront"/>
                <a:lightRig rig="threePt" dir="t"/>
              </a:scene3d>
              <a:sp3d>
                <a:bevelT/>
              </a:sp3d>
            </c:spPr>
            <c:extLst>
              <c:ext xmlns:c16="http://schemas.microsoft.com/office/drawing/2014/chart" uri="{C3380CC4-5D6E-409C-BE32-E72D297353CC}">
                <c16:uniqueId val="{0000000F-15C7-4813-8D99-6145F57F7456}"/>
              </c:ext>
            </c:extLst>
          </c:dPt>
          <c:dLbls>
            <c:dLbl>
              <c:idx val="3"/>
              <c:layout>
                <c:manualLayout>
                  <c:x val="-1.1312217194570135E-2"/>
                  <c:y val="-2.14041095890410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5C7-4813-8D99-6145F57F7456}"/>
                </c:ext>
              </c:extLst>
            </c:dLbl>
            <c:dLbl>
              <c:idx val="4"/>
              <c:layout>
                <c:manualLayout>
                  <c:x val="-1.1312217194570135E-2"/>
                  <c:y val="-5.565068493150685E-2"/>
                </c:manualLayout>
              </c:layout>
              <c:spPr>
                <a:noFill/>
                <a:ln>
                  <a:noFill/>
                </a:ln>
              </c:spPr>
              <c:txPr>
                <a:bodyPr/>
                <a:lstStyle/>
                <a:p>
                  <a:pPr>
                    <a:defRPr sz="1050" b="1">
                      <a:solidFill>
                        <a:schemeClr val="tx1"/>
                      </a:solidFill>
                      <a:latin typeface="Arial Black"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5C7-4813-8D99-6145F57F7456}"/>
                </c:ext>
              </c:extLst>
            </c:dLbl>
            <c:dLbl>
              <c:idx val="5"/>
              <c:layout>
                <c:manualLayout>
                  <c:x val="-5.6561085972850677E-3"/>
                  <c:y val="-4.7089041095890412E-2"/>
                </c:manualLayout>
              </c:layout>
              <c:spPr>
                <a:noFill/>
                <a:ln>
                  <a:noFill/>
                </a:ln>
              </c:spPr>
              <c:txPr>
                <a:bodyPr/>
                <a:lstStyle/>
                <a:p>
                  <a:pPr>
                    <a:defRPr sz="1000" b="1">
                      <a:solidFill>
                        <a:schemeClr val="tx1"/>
                      </a:solidFill>
                      <a:latin typeface="Arial Black"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5C7-4813-8D99-6145F57F7456}"/>
                </c:ext>
              </c:extLst>
            </c:dLbl>
            <c:dLbl>
              <c:idx val="6"/>
              <c:layout>
                <c:manualLayout>
                  <c:x val="1.4140271493212669E-3"/>
                  <c:y val="-6.4214014130083057E-3"/>
                </c:manualLayout>
              </c:layout>
              <c:spPr>
                <a:noFill/>
                <a:ln>
                  <a:noFill/>
                </a:ln>
              </c:spPr>
              <c:txPr>
                <a:bodyPr/>
                <a:lstStyle/>
                <a:p>
                  <a:pPr>
                    <a:defRPr sz="1000" b="1">
                      <a:solidFill>
                        <a:schemeClr val="tx1"/>
                      </a:solidFill>
                      <a:latin typeface="Arial Black"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5C7-4813-8D99-6145F57F7456}"/>
                </c:ext>
              </c:extLst>
            </c:dLbl>
            <c:dLbl>
              <c:idx val="7"/>
              <c:layout>
                <c:manualLayout>
                  <c:x val="-2.8280542986424823E-3"/>
                  <c:y val="-4.7089041095890391E-2"/>
                </c:manualLayout>
              </c:layout>
              <c:spPr>
                <a:noFill/>
                <a:ln>
                  <a:noFill/>
                </a:ln>
              </c:spPr>
              <c:txPr>
                <a:bodyPr/>
                <a:lstStyle/>
                <a:p>
                  <a:pPr>
                    <a:defRPr sz="1000" b="1">
                      <a:solidFill>
                        <a:schemeClr val="tx1"/>
                      </a:solidFill>
                      <a:latin typeface="Arial Black"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5C7-4813-8D99-6145F57F7456}"/>
                </c:ext>
              </c:extLst>
            </c:dLbl>
            <c:dLbl>
              <c:idx val="8"/>
              <c:layout>
                <c:manualLayout>
                  <c:x val="1.4140271493213188E-3"/>
                  <c:y val="8.5616438356164379E-3"/>
                </c:manualLayout>
              </c:layout>
              <c:spPr>
                <a:noFill/>
                <a:ln>
                  <a:noFill/>
                </a:ln>
              </c:spPr>
              <c:txPr>
                <a:bodyPr/>
                <a:lstStyle/>
                <a:p>
                  <a:pPr>
                    <a:defRPr sz="900" b="1">
                      <a:solidFill>
                        <a:schemeClr val="tx1"/>
                      </a:solidFill>
                      <a:latin typeface="Arial Black"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5C7-4813-8D99-6145F57F7456}"/>
                </c:ext>
              </c:extLst>
            </c:dLbl>
            <c:dLbl>
              <c:idx val="9"/>
              <c:layout>
                <c:manualLayout>
                  <c:x val="1.4140271493213188E-3"/>
                  <c:y val="4.2808219178082189E-2"/>
                </c:manualLayout>
              </c:layout>
              <c:spPr>
                <a:noFill/>
                <a:ln>
                  <a:noFill/>
                </a:ln>
              </c:spPr>
              <c:txPr>
                <a:bodyPr/>
                <a:lstStyle/>
                <a:p>
                  <a:pPr>
                    <a:defRPr sz="900" b="1">
                      <a:solidFill>
                        <a:schemeClr val="tx1"/>
                      </a:solidFill>
                      <a:latin typeface="Arial Black"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5C7-4813-8D99-6145F57F7456}"/>
                </c:ext>
              </c:extLst>
            </c:dLbl>
            <c:spPr>
              <a:noFill/>
              <a:ln>
                <a:noFill/>
              </a:ln>
            </c:spPr>
            <c:txPr>
              <a:bodyPr/>
              <a:lstStyle/>
              <a:p>
                <a:pPr>
                  <a:defRPr sz="1200" b="1">
                    <a:solidFill>
                      <a:schemeClr val="tx1"/>
                    </a:solidFill>
                    <a:latin typeface="Arial Black"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val>
            <c:numRef>
              <c:f>'Структура по КЕКВ'!$D$34:$D$41</c:f>
              <c:numCache>
                <c:formatCode>General</c:formatCode>
                <c:ptCount val="8"/>
                <c:pt idx="0">
                  <c:v>44.6</c:v>
                </c:pt>
                <c:pt idx="1">
                  <c:v>28.4</c:v>
                </c:pt>
                <c:pt idx="2">
                  <c:v>12.3</c:v>
                </c:pt>
                <c:pt idx="3">
                  <c:v>6.9</c:v>
                </c:pt>
                <c:pt idx="4">
                  <c:v>3.6</c:v>
                </c:pt>
                <c:pt idx="5">
                  <c:v>2.2000000000000002</c:v>
                </c:pt>
                <c:pt idx="6">
                  <c:v>1.9</c:v>
                </c:pt>
              </c:numCache>
            </c:numRef>
          </c:val>
          <c:extLst>
            <c:ext xmlns:c16="http://schemas.microsoft.com/office/drawing/2014/chart" uri="{C3380CC4-5D6E-409C-BE32-E72D297353CC}">
              <c16:uniqueId val="{00000014-15C7-4813-8D99-6145F57F7456}"/>
            </c:ext>
          </c:extLst>
        </c:ser>
        <c:dLbls>
          <c:showLegendKey val="0"/>
          <c:showVal val="1"/>
          <c:showCatName val="0"/>
          <c:showSerName val="0"/>
          <c:showPercent val="0"/>
          <c:showBubbleSize val="0"/>
          <c:showLeaderLines val="1"/>
        </c:dLbls>
        <c:firstSliceAng val="0"/>
        <c:holeSize val="47"/>
      </c:doughnutChart>
    </c:plotArea>
    <c:plotVisOnly val="1"/>
    <c:dispBlanksAs val="gap"/>
    <c:showDLblsOverMax val="0"/>
  </c:chart>
  <c:spPr>
    <a:no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553519573351197"/>
          <c:y val="0.22524092137736523"/>
          <c:w val="0.33290123973864988"/>
          <c:h val="0.4670554706781056"/>
        </c:manualLayout>
      </c:layout>
      <c:pieChart>
        <c:varyColors val="1"/>
        <c:ser>
          <c:idx val="0"/>
          <c:order val="0"/>
          <c:dLbls>
            <c:dLbl>
              <c:idx val="13"/>
              <c:layout>
                <c:manualLayout>
                  <c:x val="0.16666729556109541"/>
                  <c:y val="-2.647993131904124E-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0D9C-419E-8BFA-CC272E3006D4}"/>
                </c:ext>
              </c:extLst>
            </c:dLbl>
            <c:spPr>
              <a:noFill/>
              <a:ln>
                <a:noFill/>
              </a:ln>
              <a:effectLst/>
            </c:spPr>
            <c:txPr>
              <a:bodyPr wrap="square" lIns="38100" tIns="19050" rIns="38100" bIns="19050" anchor="ctr">
                <a:spAutoFit/>
              </a:bodyPr>
              <a:lstStyle/>
              <a:p>
                <a:pPr>
                  <a:defRPr sz="1400"/>
                </a:pPr>
                <a:endParaRPr lang="en-US"/>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Аркуш1!$A$26:$A$39</c:f>
              <c:strCache>
                <c:ptCount val="14"/>
                <c:pt idx="0">
                  <c:v>Освіта</c:v>
                </c:pt>
                <c:pt idx="1">
                  <c:v>Ремонт доріг</c:v>
                </c:pt>
                <c:pt idx="2">
                  <c:v>Придбання спецтехніки</c:v>
                </c:pt>
                <c:pt idx="3">
                  <c:v>Культура</c:v>
                </c:pt>
                <c:pt idx="4">
                  <c:v>Водопостачання, водовідведення</c:v>
                </c:pt>
                <c:pt idx="5">
                  <c:v>Нерозподілений залишок</c:v>
                </c:pt>
                <c:pt idx="6">
                  <c:v>Освітлення вулиць</c:v>
                </c:pt>
                <c:pt idx="7">
                  <c:v>Охорона здоровя </c:v>
                </c:pt>
                <c:pt idx="8">
                  <c:v>Інше</c:v>
                </c:pt>
                <c:pt idx="9">
                  <c:v>Ремонт адмін будівель</c:v>
                </c:pt>
                <c:pt idx="10">
                  <c:v>Створення ЦНАП</c:v>
                </c:pt>
                <c:pt idx="11">
                  <c:v>Придбання шкільних автобусів</c:v>
                </c:pt>
                <c:pt idx="12">
                  <c:v>Спорт</c:v>
                </c:pt>
                <c:pt idx="13">
                  <c:v>Містобудівна документація</c:v>
                </c:pt>
              </c:strCache>
            </c:strRef>
          </c:cat>
          <c:val>
            <c:numRef>
              <c:f>Аркуш1!$B$26:$B$39</c:f>
              <c:numCache>
                <c:formatCode>General</c:formatCode>
                <c:ptCount val="14"/>
                <c:pt idx="0">
                  <c:v>234780999.22999999</c:v>
                </c:pt>
                <c:pt idx="1">
                  <c:v>234466996.95999998</c:v>
                </c:pt>
                <c:pt idx="2">
                  <c:v>124596576.72999999</c:v>
                </c:pt>
                <c:pt idx="3">
                  <c:v>72783030.710000023</c:v>
                </c:pt>
                <c:pt idx="4">
                  <c:v>68130811.980000004</c:v>
                </c:pt>
                <c:pt idx="5">
                  <c:v>55291779.460000001</c:v>
                </c:pt>
                <c:pt idx="6">
                  <c:v>53698001.49000001</c:v>
                </c:pt>
                <c:pt idx="7">
                  <c:v>46546234.600000001</c:v>
                </c:pt>
                <c:pt idx="8">
                  <c:v>35102362.25</c:v>
                </c:pt>
                <c:pt idx="9">
                  <c:v>27131850.600000001</c:v>
                </c:pt>
                <c:pt idx="10">
                  <c:v>17155558.870000001</c:v>
                </c:pt>
                <c:pt idx="11">
                  <c:v>15735612.800000003</c:v>
                </c:pt>
                <c:pt idx="12">
                  <c:v>12630143.609999998</c:v>
                </c:pt>
                <c:pt idx="13">
                  <c:v>1950040.71</c:v>
                </c:pt>
              </c:numCache>
            </c:numRef>
          </c:val>
          <c:extLst>
            <c:ext xmlns:c16="http://schemas.microsoft.com/office/drawing/2014/chart" uri="{C3380CC4-5D6E-409C-BE32-E72D297353CC}">
              <c16:uniqueId val="{0000000E-59E2-47CF-A7B2-C67FACF4CB18}"/>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6088" cy="501650"/>
          </a:xfrm>
          <a:prstGeom prst="rect">
            <a:avLst/>
          </a:prstGeom>
        </p:spPr>
        <p:txBody>
          <a:bodyPr vert="horz" lIns="92446" tIns="46223" rIns="92446" bIns="46223" rtlCol="0"/>
          <a:lstStyle>
            <a:lvl1pPr algn="l" eaLnBrk="1" fontAlgn="auto" hangingPunct="1">
              <a:spcBef>
                <a:spcPts val="0"/>
              </a:spcBef>
              <a:spcAft>
                <a:spcPts val="0"/>
              </a:spcAft>
              <a:defRPr sz="1200">
                <a:latin typeface="+mn-lt"/>
              </a:defRPr>
            </a:lvl1pPr>
          </a:lstStyle>
          <a:p>
            <a:pPr>
              <a:defRPr/>
            </a:pPr>
            <a:endParaRPr lang="uk-UA"/>
          </a:p>
        </p:txBody>
      </p:sp>
      <p:sp>
        <p:nvSpPr>
          <p:cNvPr id="3" name="Дата 2"/>
          <p:cNvSpPr>
            <a:spLocks noGrp="1"/>
          </p:cNvSpPr>
          <p:nvPr>
            <p:ph type="dt" sz="quarter" idx="1"/>
          </p:nvPr>
        </p:nvSpPr>
        <p:spPr>
          <a:xfrm>
            <a:off x="3900488" y="0"/>
            <a:ext cx="2986087" cy="501650"/>
          </a:xfrm>
          <a:prstGeom prst="rect">
            <a:avLst/>
          </a:prstGeom>
        </p:spPr>
        <p:txBody>
          <a:bodyPr vert="horz" lIns="92446" tIns="46223" rIns="92446" bIns="46223" rtlCol="0"/>
          <a:lstStyle>
            <a:lvl1pPr algn="r" eaLnBrk="1" fontAlgn="auto" hangingPunct="1">
              <a:spcBef>
                <a:spcPts val="0"/>
              </a:spcBef>
              <a:spcAft>
                <a:spcPts val="0"/>
              </a:spcAft>
              <a:defRPr sz="1200">
                <a:latin typeface="+mn-lt"/>
              </a:defRPr>
            </a:lvl1pPr>
          </a:lstStyle>
          <a:p>
            <a:pPr>
              <a:defRPr/>
            </a:pPr>
            <a:fld id="{99CE99BC-C164-454D-A16F-7450BEC9EF84}" type="datetimeFigureOut">
              <a:rPr lang="uk-UA"/>
              <a:pPr>
                <a:defRPr/>
              </a:pPr>
              <a:t>18.06.2018</a:t>
            </a:fld>
            <a:endParaRPr lang="uk-UA"/>
          </a:p>
        </p:txBody>
      </p:sp>
      <p:sp>
        <p:nvSpPr>
          <p:cNvPr id="4" name="Нижний колонтитул 3"/>
          <p:cNvSpPr>
            <a:spLocks noGrp="1"/>
          </p:cNvSpPr>
          <p:nvPr>
            <p:ph type="ftr" sz="quarter" idx="2"/>
          </p:nvPr>
        </p:nvSpPr>
        <p:spPr>
          <a:xfrm>
            <a:off x="0" y="9518650"/>
            <a:ext cx="2986088" cy="501650"/>
          </a:xfrm>
          <a:prstGeom prst="rect">
            <a:avLst/>
          </a:prstGeom>
        </p:spPr>
        <p:txBody>
          <a:bodyPr vert="horz" lIns="92446" tIns="46223" rIns="92446" bIns="46223" rtlCol="0" anchor="b"/>
          <a:lstStyle>
            <a:lvl1pPr algn="l" eaLnBrk="1" fontAlgn="auto" hangingPunct="1">
              <a:spcBef>
                <a:spcPts val="0"/>
              </a:spcBef>
              <a:spcAft>
                <a:spcPts val="0"/>
              </a:spcAft>
              <a:defRPr sz="1200">
                <a:latin typeface="+mn-lt"/>
              </a:defRPr>
            </a:lvl1pPr>
          </a:lstStyle>
          <a:p>
            <a:pPr>
              <a:defRPr/>
            </a:pPr>
            <a:endParaRPr lang="uk-UA"/>
          </a:p>
        </p:txBody>
      </p:sp>
      <p:sp>
        <p:nvSpPr>
          <p:cNvPr id="5" name="Номер слайда 4"/>
          <p:cNvSpPr>
            <a:spLocks noGrp="1"/>
          </p:cNvSpPr>
          <p:nvPr>
            <p:ph type="sldNum" sz="quarter" idx="3"/>
          </p:nvPr>
        </p:nvSpPr>
        <p:spPr>
          <a:xfrm>
            <a:off x="3900488" y="9518650"/>
            <a:ext cx="2986087" cy="501650"/>
          </a:xfrm>
          <a:prstGeom prst="rect">
            <a:avLst/>
          </a:prstGeom>
        </p:spPr>
        <p:txBody>
          <a:bodyPr vert="horz" wrap="square" lIns="92446" tIns="46223" rIns="92446" bIns="46223" numCol="1" anchor="b" anchorCtr="0" compatLnSpc="1">
            <a:prstTxWarp prst="textNoShape">
              <a:avLst/>
            </a:prstTxWarp>
          </a:bodyPr>
          <a:lstStyle>
            <a:lvl1pPr algn="r" eaLnBrk="1" hangingPunct="1">
              <a:defRPr sz="1200"/>
            </a:lvl1pPr>
          </a:lstStyle>
          <a:p>
            <a:pPr>
              <a:defRPr/>
            </a:pPr>
            <a:fld id="{6B0F2E8B-4F07-4C80-BAC7-27163660D0F3}" type="slidenum">
              <a:rPr lang="uk-UA" altLang="en-US"/>
              <a:pPr>
                <a:defRPr/>
              </a:pPr>
              <a:t>‹#›</a:t>
            </a:fld>
            <a:endParaRPr lang="uk-UA"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6088" cy="501650"/>
          </a:xfrm>
          <a:prstGeom prst="rect">
            <a:avLst/>
          </a:prstGeom>
        </p:spPr>
        <p:txBody>
          <a:bodyPr vert="horz" lIns="92446" tIns="46223" rIns="92446" bIns="46223" rtlCol="0"/>
          <a:lstStyle>
            <a:lvl1pPr algn="l" eaLnBrk="1" fontAlgn="auto" hangingPunct="1">
              <a:spcBef>
                <a:spcPts val="0"/>
              </a:spcBef>
              <a:spcAft>
                <a:spcPts val="0"/>
              </a:spcAft>
              <a:defRPr sz="1200">
                <a:latin typeface="+mn-lt"/>
              </a:defRPr>
            </a:lvl1pPr>
          </a:lstStyle>
          <a:p>
            <a:pPr>
              <a:defRPr/>
            </a:pPr>
            <a:endParaRPr lang="uk-UA"/>
          </a:p>
        </p:txBody>
      </p:sp>
      <p:sp>
        <p:nvSpPr>
          <p:cNvPr id="3" name="Дата 2"/>
          <p:cNvSpPr>
            <a:spLocks noGrp="1"/>
          </p:cNvSpPr>
          <p:nvPr>
            <p:ph type="dt" idx="1"/>
          </p:nvPr>
        </p:nvSpPr>
        <p:spPr>
          <a:xfrm>
            <a:off x="3900488" y="0"/>
            <a:ext cx="2986087" cy="501650"/>
          </a:xfrm>
          <a:prstGeom prst="rect">
            <a:avLst/>
          </a:prstGeom>
        </p:spPr>
        <p:txBody>
          <a:bodyPr vert="horz" lIns="92446" tIns="46223" rIns="92446" bIns="46223" rtlCol="0"/>
          <a:lstStyle>
            <a:lvl1pPr algn="r" eaLnBrk="1" fontAlgn="auto" hangingPunct="1">
              <a:spcBef>
                <a:spcPts val="0"/>
              </a:spcBef>
              <a:spcAft>
                <a:spcPts val="0"/>
              </a:spcAft>
              <a:defRPr sz="1200">
                <a:latin typeface="+mn-lt"/>
              </a:defRPr>
            </a:lvl1pPr>
          </a:lstStyle>
          <a:p>
            <a:pPr>
              <a:defRPr/>
            </a:pPr>
            <a:fld id="{18B6C70C-700B-44ED-A4D8-46C0F2087893}" type="datetimeFigureOut">
              <a:rPr lang="uk-UA"/>
              <a:pPr>
                <a:defRPr/>
              </a:pPr>
              <a:t>18.06.2018</a:t>
            </a:fld>
            <a:endParaRPr lang="uk-UA"/>
          </a:p>
        </p:txBody>
      </p:sp>
      <p:sp>
        <p:nvSpPr>
          <p:cNvPr id="4" name="Образ слайда 3"/>
          <p:cNvSpPr>
            <a:spLocks noGrp="1" noRot="1" noChangeAspect="1"/>
          </p:cNvSpPr>
          <p:nvPr>
            <p:ph type="sldImg" idx="2"/>
          </p:nvPr>
        </p:nvSpPr>
        <p:spPr>
          <a:xfrm>
            <a:off x="938213" y="750888"/>
            <a:ext cx="5011737" cy="3759200"/>
          </a:xfrm>
          <a:prstGeom prst="rect">
            <a:avLst/>
          </a:prstGeom>
          <a:noFill/>
          <a:ln w="12700">
            <a:solidFill>
              <a:prstClr val="black"/>
            </a:solidFill>
          </a:ln>
        </p:spPr>
        <p:txBody>
          <a:bodyPr vert="horz" lIns="92446" tIns="46223" rIns="92446" bIns="46223" rtlCol="0" anchor="ctr"/>
          <a:lstStyle/>
          <a:p>
            <a:pPr lvl="0"/>
            <a:endParaRPr lang="uk-UA" noProof="0"/>
          </a:p>
        </p:txBody>
      </p:sp>
      <p:sp>
        <p:nvSpPr>
          <p:cNvPr id="5" name="Заметки 4"/>
          <p:cNvSpPr>
            <a:spLocks noGrp="1"/>
          </p:cNvSpPr>
          <p:nvPr>
            <p:ph type="body" sz="quarter" idx="3"/>
          </p:nvPr>
        </p:nvSpPr>
        <p:spPr>
          <a:xfrm>
            <a:off x="688975" y="4760913"/>
            <a:ext cx="5510213" cy="4510087"/>
          </a:xfrm>
          <a:prstGeom prst="rect">
            <a:avLst/>
          </a:prstGeom>
        </p:spPr>
        <p:txBody>
          <a:bodyPr vert="horz" lIns="92446" tIns="46223" rIns="92446" bIns="46223"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uk-UA" noProof="0"/>
          </a:p>
        </p:txBody>
      </p:sp>
      <p:sp>
        <p:nvSpPr>
          <p:cNvPr id="6" name="Нижний колонтитул 5"/>
          <p:cNvSpPr>
            <a:spLocks noGrp="1"/>
          </p:cNvSpPr>
          <p:nvPr>
            <p:ph type="ftr" sz="quarter" idx="4"/>
          </p:nvPr>
        </p:nvSpPr>
        <p:spPr>
          <a:xfrm>
            <a:off x="0" y="9518650"/>
            <a:ext cx="2986088" cy="501650"/>
          </a:xfrm>
          <a:prstGeom prst="rect">
            <a:avLst/>
          </a:prstGeom>
        </p:spPr>
        <p:txBody>
          <a:bodyPr vert="horz" lIns="92446" tIns="46223" rIns="92446" bIns="46223" rtlCol="0" anchor="b"/>
          <a:lstStyle>
            <a:lvl1pPr algn="l" eaLnBrk="1" fontAlgn="auto" hangingPunct="1">
              <a:spcBef>
                <a:spcPts val="0"/>
              </a:spcBef>
              <a:spcAft>
                <a:spcPts val="0"/>
              </a:spcAft>
              <a:defRPr sz="1200">
                <a:latin typeface="+mn-lt"/>
              </a:defRPr>
            </a:lvl1pPr>
          </a:lstStyle>
          <a:p>
            <a:pPr>
              <a:defRPr/>
            </a:pPr>
            <a:endParaRPr lang="uk-UA"/>
          </a:p>
        </p:txBody>
      </p:sp>
      <p:sp>
        <p:nvSpPr>
          <p:cNvPr id="7" name="Номер слайда 6"/>
          <p:cNvSpPr>
            <a:spLocks noGrp="1"/>
          </p:cNvSpPr>
          <p:nvPr>
            <p:ph type="sldNum" sz="quarter" idx="5"/>
          </p:nvPr>
        </p:nvSpPr>
        <p:spPr>
          <a:xfrm>
            <a:off x="3900488" y="9518650"/>
            <a:ext cx="2986087" cy="501650"/>
          </a:xfrm>
          <a:prstGeom prst="rect">
            <a:avLst/>
          </a:prstGeom>
        </p:spPr>
        <p:txBody>
          <a:bodyPr vert="horz" wrap="square" lIns="92446" tIns="46223" rIns="92446" bIns="46223" numCol="1" anchor="b" anchorCtr="0" compatLnSpc="1">
            <a:prstTxWarp prst="textNoShape">
              <a:avLst/>
            </a:prstTxWarp>
          </a:bodyPr>
          <a:lstStyle>
            <a:lvl1pPr algn="r" eaLnBrk="1" hangingPunct="1">
              <a:defRPr sz="1200"/>
            </a:lvl1pPr>
          </a:lstStyle>
          <a:p>
            <a:pPr>
              <a:defRPr/>
            </a:pPr>
            <a:fld id="{F3706207-5177-4089-AB93-A4C73498CCBA}" type="slidenum">
              <a:rPr lang="uk-UA" altLang="en-US"/>
              <a:pPr>
                <a:defRPr/>
              </a:pPr>
              <a:t>‹#›</a:t>
            </a:fld>
            <a:endParaRPr lang="uk-U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614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9C15410-42CD-441B-BC8D-727ECCC9E95F}" type="slidenum">
              <a:rPr lang="ru-RU" altLang="uk-UA" smtClean="0"/>
              <a:pPr/>
              <a:t>1</a:t>
            </a:fld>
            <a:endParaRPr lang="ru-RU" altLang="uk-UA" smtClean="0"/>
          </a:p>
        </p:txBody>
      </p:sp>
      <p:sp>
        <p:nvSpPr>
          <p:cNvPr id="6149"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9E7CF2-201E-4507-80AF-CC2D6E3C6AE2}" type="datetime7">
              <a:rPr lang="ru-RU" altLang="uk-UA" smtClean="0"/>
              <a:pPr fontAlgn="base">
                <a:spcBef>
                  <a:spcPct val="0"/>
                </a:spcBef>
                <a:spcAft>
                  <a:spcPct val="0"/>
                </a:spcAft>
              </a:pPr>
              <a:t>июн-18</a:t>
            </a:fld>
            <a:endParaRPr lang="ru-RU" altLang="uk-U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358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C87D7A9-41E1-4D53-8224-E6016254A34F}" type="slidenum">
              <a:rPr lang="ru-RU" altLang="en-US" smtClean="0"/>
              <a:pPr/>
              <a:t>19</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358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C87D7A9-41E1-4D53-8224-E6016254A34F}" type="slidenum">
              <a:rPr lang="ru-RU" altLang="en-US" smtClean="0"/>
              <a:pPr/>
              <a:t>20</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3233137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358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C87D7A9-41E1-4D53-8224-E6016254A34F}" type="slidenum">
              <a:rPr lang="ru-RU" altLang="en-US" smtClean="0"/>
              <a:pPr/>
              <a:t>21</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2606346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358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C87D7A9-41E1-4D53-8224-E6016254A34F}" type="slidenum">
              <a:rPr lang="ru-RU" altLang="en-US" smtClean="0"/>
              <a:pPr/>
              <a:t>22</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4004643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358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C87D7A9-41E1-4D53-8224-E6016254A34F}" type="slidenum">
              <a:rPr lang="ru-RU" altLang="en-US" smtClean="0"/>
              <a:pPr/>
              <a:t>23</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3474487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256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8E6B6B4-FE8D-4A53-AF62-D694681836F3}" type="slidenum">
              <a:rPr lang="ru-RU" altLang="en-US" smtClean="0"/>
              <a:pPr/>
              <a:t>24</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122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939B0EA-0449-4A48-8C03-278ACBD5C9B1}" type="slidenum">
              <a:rPr lang="ru-RU" altLang="en-US" smtClean="0"/>
              <a:pPr/>
              <a:t>25</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2921924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378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D997B1D-3328-48AC-AA16-457267E6D5F8}" type="slidenum">
              <a:rPr lang="ru-RU" altLang="en-US" smtClean="0"/>
              <a:pPr/>
              <a:t>26</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378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D997B1D-3328-48AC-AA16-457267E6D5F8}" type="slidenum">
              <a:rPr lang="ru-RU" altLang="en-US" smtClean="0"/>
              <a:pPr/>
              <a:t>27</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2234245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Місце для зображення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Місце для нотато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uk-UA" altLang="uk-UA" smtClean="0"/>
          </a:p>
        </p:txBody>
      </p:sp>
    </p:spTree>
    <p:extLst>
      <p:ext uri="{BB962C8B-B14F-4D97-AF65-F5344CB8AC3E}">
        <p14:creationId xmlns:p14="http://schemas.microsoft.com/office/powerpoint/2010/main" val="1791981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102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71ADDB0-E2F5-4585-A266-3E6984F9A16F}" type="slidenum">
              <a:rPr lang="ru-RU" altLang="en-US" smtClean="0"/>
              <a:pPr/>
              <a:t>2</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399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4683389-A0D4-4EFD-83A3-6B6FE0DDF3A4}" type="slidenum">
              <a:rPr lang="ru-RU" altLang="en-US" smtClean="0"/>
              <a:pPr/>
              <a:t>32</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399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4683389-A0D4-4EFD-83A3-6B6FE0DDF3A4}" type="slidenum">
              <a:rPr lang="ru-RU" altLang="en-US" smtClean="0"/>
              <a:pPr/>
              <a:t>33</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4082959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399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4683389-A0D4-4EFD-83A3-6B6FE0DDF3A4}" type="slidenum">
              <a:rPr lang="ru-RU" altLang="en-US" smtClean="0"/>
              <a:pPr/>
              <a:t>35</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2095073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399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4683389-A0D4-4EFD-83A3-6B6FE0DDF3A4}" type="slidenum">
              <a:rPr lang="ru-RU" altLang="en-US" smtClean="0"/>
              <a:pPr/>
              <a:t>36</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3455874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399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4683389-A0D4-4EFD-83A3-6B6FE0DDF3A4}" type="slidenum">
              <a:rPr lang="ru-RU" altLang="en-US" smtClean="0"/>
              <a:pPr/>
              <a:t>37</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285237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122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939B0EA-0449-4A48-8C03-278ACBD5C9B1}" type="slidenum">
              <a:rPr lang="ru-RU" altLang="en-US" smtClean="0"/>
              <a:pPr/>
              <a:t>38</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757310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5427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665EE35-A27A-40DB-9108-E278B3AF7DB7}" type="slidenum">
              <a:rPr lang="ru-RU" altLang="uk-UA" smtClean="0"/>
              <a:pPr/>
              <a:t>39</a:t>
            </a:fld>
            <a:endParaRPr lang="ru-RU" altLang="uk-UA" smtClean="0"/>
          </a:p>
        </p:txBody>
      </p:sp>
      <p:sp>
        <p:nvSpPr>
          <p:cNvPr id="54277"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18921A-58D0-4BD4-8428-5263CCE0E60E}" type="datetime7">
              <a:rPr lang="ru-RU" altLang="uk-UA" smtClean="0"/>
              <a:pPr fontAlgn="base">
                <a:spcBef>
                  <a:spcPct val="0"/>
                </a:spcBef>
                <a:spcAft>
                  <a:spcPct val="0"/>
                </a:spcAft>
              </a:pPr>
              <a:t>июн-18</a:t>
            </a:fld>
            <a:endParaRPr lang="ru-RU" altLang="uk-UA" smtClean="0"/>
          </a:p>
        </p:txBody>
      </p:sp>
    </p:spTree>
    <p:extLst>
      <p:ext uri="{BB962C8B-B14F-4D97-AF65-F5344CB8AC3E}">
        <p14:creationId xmlns:p14="http://schemas.microsoft.com/office/powerpoint/2010/main" val="1415999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399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4683389-A0D4-4EFD-83A3-6B6FE0DDF3A4}" type="slidenum">
              <a:rPr lang="ru-RU" altLang="en-US" smtClean="0"/>
              <a:pPr/>
              <a:t>41</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2481229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399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4683389-A0D4-4EFD-83A3-6B6FE0DDF3A4}" type="slidenum">
              <a:rPr lang="ru-RU" altLang="en-US" smtClean="0"/>
              <a:pPr/>
              <a:t>42</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3679591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819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F1E11C6-4CB1-412A-A187-A3C632D2060B}" type="slidenum">
              <a:rPr lang="ru-RU" altLang="uk-UA" smtClean="0"/>
              <a:pPr/>
              <a:t>43</a:t>
            </a:fld>
            <a:endParaRPr lang="ru-RU" altLang="uk-UA" smtClean="0"/>
          </a:p>
        </p:txBody>
      </p:sp>
      <p:sp>
        <p:nvSpPr>
          <p:cNvPr id="8197"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BD94A6E-E14F-41B1-B83A-6BCF5BED57C2}" type="datetime7">
              <a:rPr lang="ru-RU" altLang="uk-UA" smtClean="0"/>
              <a:pPr fontAlgn="base">
                <a:spcBef>
                  <a:spcPct val="0"/>
                </a:spcBef>
                <a:spcAft>
                  <a:spcPct val="0"/>
                </a:spcAft>
              </a:pPr>
              <a:t>июн-18</a:t>
            </a:fld>
            <a:endParaRPr lang="ru-RU" altLang="uk-UA" smtClean="0"/>
          </a:p>
        </p:txBody>
      </p:sp>
    </p:spTree>
    <p:extLst>
      <p:ext uri="{BB962C8B-B14F-4D97-AF65-F5344CB8AC3E}">
        <p14:creationId xmlns:p14="http://schemas.microsoft.com/office/powerpoint/2010/main" val="950725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122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939B0EA-0449-4A48-8C03-278ACBD5C9B1}" type="slidenum">
              <a:rPr lang="ru-RU" altLang="en-US" smtClean="0"/>
              <a:pPr/>
              <a:t>3</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563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89AD4B-B485-4698-BE72-E7DD04EAF68C}" type="slidenum">
              <a:rPr lang="ru-RU" altLang="uk-UA" smtClean="0"/>
              <a:pPr/>
              <a:t>44</a:t>
            </a:fld>
            <a:endParaRPr lang="ru-RU" altLang="uk-UA" smtClean="0"/>
          </a:p>
        </p:txBody>
      </p:sp>
      <p:sp>
        <p:nvSpPr>
          <p:cNvPr id="56325"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E4B7A4-ED2D-4351-9509-D9397BAC11AE}" type="datetime7">
              <a:rPr lang="ru-RU" altLang="uk-UA" smtClean="0"/>
              <a:pPr fontAlgn="base">
                <a:spcBef>
                  <a:spcPct val="0"/>
                </a:spcBef>
                <a:spcAft>
                  <a:spcPct val="0"/>
                </a:spcAft>
              </a:pPr>
              <a:t>июн-18</a:t>
            </a:fld>
            <a:endParaRPr lang="ru-RU" altLang="uk-UA" smtClean="0"/>
          </a:p>
        </p:txBody>
      </p:sp>
    </p:spTree>
    <p:extLst>
      <p:ext uri="{BB962C8B-B14F-4D97-AF65-F5344CB8AC3E}">
        <p14:creationId xmlns:p14="http://schemas.microsoft.com/office/powerpoint/2010/main" val="2536668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7A7EACE-0BF4-49AF-B307-E1380FF0EC90}" type="slidenum">
              <a:rPr lang="ru-RU" altLang="en-US" smtClean="0"/>
              <a:pPr/>
              <a:t>45</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563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89AD4B-B485-4698-BE72-E7DD04EAF68C}" type="slidenum">
              <a:rPr lang="ru-RU" altLang="uk-UA" smtClean="0"/>
              <a:pPr/>
              <a:t>46</a:t>
            </a:fld>
            <a:endParaRPr lang="ru-RU" altLang="uk-UA" smtClean="0"/>
          </a:p>
        </p:txBody>
      </p:sp>
      <p:sp>
        <p:nvSpPr>
          <p:cNvPr id="56325"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E4B7A4-ED2D-4351-9509-D9397BAC11AE}" type="datetime7">
              <a:rPr lang="ru-RU" altLang="uk-UA" smtClean="0"/>
              <a:pPr fontAlgn="base">
                <a:spcBef>
                  <a:spcPct val="0"/>
                </a:spcBef>
                <a:spcAft>
                  <a:spcPct val="0"/>
                </a:spcAft>
              </a:pPr>
              <a:t>июн-18</a:t>
            </a:fld>
            <a:endParaRPr lang="ru-RU" altLang="uk-UA" smtClean="0"/>
          </a:p>
        </p:txBody>
      </p:sp>
    </p:spTree>
    <p:extLst>
      <p:ext uri="{BB962C8B-B14F-4D97-AF65-F5344CB8AC3E}">
        <p14:creationId xmlns:p14="http://schemas.microsoft.com/office/powerpoint/2010/main" val="1637025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471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B0A21AA-B3AF-401D-A7A5-5D0C02B45580}" type="slidenum">
              <a:rPr lang="ru-RU" altLang="en-US" smtClean="0"/>
              <a:pPr/>
              <a:t>47</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563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89AD4B-B485-4698-BE72-E7DD04EAF68C}" type="slidenum">
              <a:rPr lang="ru-RU" altLang="uk-UA" smtClean="0"/>
              <a:pPr/>
              <a:t>48</a:t>
            </a:fld>
            <a:endParaRPr lang="ru-RU" altLang="uk-UA" smtClean="0"/>
          </a:p>
        </p:txBody>
      </p:sp>
      <p:sp>
        <p:nvSpPr>
          <p:cNvPr id="56325"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E4B7A4-ED2D-4351-9509-D9397BAC11AE}" type="datetime7">
              <a:rPr lang="ru-RU" altLang="uk-UA" smtClean="0"/>
              <a:pPr fontAlgn="base">
                <a:spcBef>
                  <a:spcPct val="0"/>
                </a:spcBef>
                <a:spcAft>
                  <a:spcPct val="0"/>
                </a:spcAft>
              </a:pPr>
              <a:t>июн-18</a:t>
            </a:fld>
            <a:endParaRPr lang="ru-RU" altLang="uk-UA" smtClean="0"/>
          </a:p>
        </p:txBody>
      </p:sp>
    </p:spTree>
    <p:extLst>
      <p:ext uri="{BB962C8B-B14F-4D97-AF65-F5344CB8AC3E}">
        <p14:creationId xmlns:p14="http://schemas.microsoft.com/office/powerpoint/2010/main" val="42673963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4915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B3AEDCD-C86D-48E3-BB71-36F12C853B68}" type="slidenum">
              <a:rPr lang="ru-RU" altLang="en-US" smtClean="0"/>
              <a:pPr/>
              <a:t>49</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583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9837064-31AE-4F10-9534-FE657B4A4B0B}" type="slidenum">
              <a:rPr lang="ru-RU" altLang="en-US" smtClean="0"/>
              <a:pPr/>
              <a:t>50</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2486141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522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5A91E2D-05B0-4DD2-9A0E-CDA7B0F6D27A}" type="slidenum">
              <a:rPr lang="ru-RU" altLang="uk-UA" smtClean="0"/>
              <a:pPr/>
              <a:t>51</a:t>
            </a:fld>
            <a:endParaRPr lang="ru-RU" altLang="uk-UA" smtClean="0"/>
          </a:p>
        </p:txBody>
      </p:sp>
      <p:sp>
        <p:nvSpPr>
          <p:cNvPr id="52229"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5F9A7D9-1A13-4C59-AC6A-E4729708E46B}" type="datetime7">
              <a:rPr lang="ru-RU" altLang="uk-UA" smtClean="0"/>
              <a:pPr fontAlgn="base">
                <a:spcBef>
                  <a:spcPct val="0"/>
                </a:spcBef>
                <a:spcAft>
                  <a:spcPct val="0"/>
                </a:spcAft>
              </a:pPr>
              <a:t>июн-18</a:t>
            </a:fld>
            <a:endParaRPr lang="ru-RU" altLang="uk-UA"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583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9837064-31AE-4F10-9534-FE657B4A4B0B}" type="slidenum">
              <a:rPr lang="ru-RU" altLang="en-US" smtClean="0"/>
              <a:pPr/>
              <a:t>54</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583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9837064-31AE-4F10-9534-FE657B4A4B0B}" type="slidenum">
              <a:rPr lang="ru-RU" altLang="en-US" smtClean="0"/>
              <a:pPr/>
              <a:t>55</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4062378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819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F1E11C6-4CB1-412A-A187-A3C632D2060B}" type="slidenum">
              <a:rPr lang="ru-RU" altLang="uk-UA" smtClean="0"/>
              <a:pPr/>
              <a:t>4</a:t>
            </a:fld>
            <a:endParaRPr lang="ru-RU" altLang="uk-UA" smtClean="0"/>
          </a:p>
        </p:txBody>
      </p:sp>
      <p:sp>
        <p:nvSpPr>
          <p:cNvPr id="8197"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BD94A6E-E14F-41B1-B83A-6BCF5BED57C2}" type="datetime7">
              <a:rPr lang="ru-RU" altLang="uk-UA" smtClean="0"/>
              <a:pPr fontAlgn="base">
                <a:spcBef>
                  <a:spcPct val="0"/>
                </a:spcBef>
                <a:spcAft>
                  <a:spcPct val="0"/>
                </a:spcAft>
              </a:pPr>
              <a:t>июн-18</a:t>
            </a:fld>
            <a:endParaRPr lang="ru-RU" altLang="uk-UA"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583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9837064-31AE-4F10-9534-FE657B4A4B0B}" type="slidenum">
              <a:rPr lang="ru-RU" altLang="en-US" smtClean="0"/>
              <a:pPr/>
              <a:t>56</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633869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563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89AD4B-B485-4698-BE72-E7DD04EAF68C}" type="slidenum">
              <a:rPr lang="ru-RU" altLang="uk-UA" smtClean="0"/>
              <a:pPr/>
              <a:t>57</a:t>
            </a:fld>
            <a:endParaRPr lang="ru-RU" altLang="uk-UA" smtClean="0"/>
          </a:p>
        </p:txBody>
      </p:sp>
      <p:sp>
        <p:nvSpPr>
          <p:cNvPr id="56325"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E4B7A4-ED2D-4351-9509-D9397BAC11AE}" type="datetime7">
              <a:rPr lang="ru-RU" altLang="uk-UA" smtClean="0"/>
              <a:pPr fontAlgn="base">
                <a:spcBef>
                  <a:spcPct val="0"/>
                </a:spcBef>
                <a:spcAft>
                  <a:spcPct val="0"/>
                </a:spcAft>
              </a:pPr>
              <a:t>июн-18</a:t>
            </a:fld>
            <a:endParaRPr lang="ru-RU" altLang="uk-UA" smtClean="0"/>
          </a:p>
        </p:txBody>
      </p:sp>
    </p:spTree>
    <p:extLst>
      <p:ext uri="{BB962C8B-B14F-4D97-AF65-F5344CB8AC3E}">
        <p14:creationId xmlns:p14="http://schemas.microsoft.com/office/powerpoint/2010/main" val="23692365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563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89AD4B-B485-4698-BE72-E7DD04EAF68C}" type="slidenum">
              <a:rPr lang="ru-RU" altLang="uk-UA" smtClean="0"/>
              <a:pPr/>
              <a:t>58</a:t>
            </a:fld>
            <a:endParaRPr lang="ru-RU" altLang="uk-UA" smtClean="0"/>
          </a:p>
        </p:txBody>
      </p:sp>
      <p:sp>
        <p:nvSpPr>
          <p:cNvPr id="56325"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E4B7A4-ED2D-4351-9509-D9397BAC11AE}" type="datetime7">
              <a:rPr lang="ru-RU" altLang="uk-UA" smtClean="0"/>
              <a:pPr fontAlgn="base">
                <a:spcBef>
                  <a:spcPct val="0"/>
                </a:spcBef>
                <a:spcAft>
                  <a:spcPct val="0"/>
                </a:spcAft>
              </a:pPr>
              <a:t>июн-18</a:t>
            </a:fld>
            <a:endParaRPr lang="ru-RU" altLang="uk-UA" smtClean="0"/>
          </a:p>
        </p:txBody>
      </p:sp>
    </p:spTree>
    <p:extLst>
      <p:ext uri="{BB962C8B-B14F-4D97-AF65-F5344CB8AC3E}">
        <p14:creationId xmlns:p14="http://schemas.microsoft.com/office/powerpoint/2010/main" val="36842669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563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89AD4B-B485-4698-BE72-E7DD04EAF68C}" type="slidenum">
              <a:rPr lang="ru-RU" altLang="uk-UA" smtClean="0"/>
              <a:pPr/>
              <a:t>59</a:t>
            </a:fld>
            <a:endParaRPr lang="ru-RU" altLang="uk-UA" smtClean="0"/>
          </a:p>
        </p:txBody>
      </p:sp>
      <p:sp>
        <p:nvSpPr>
          <p:cNvPr id="56325"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E4B7A4-ED2D-4351-9509-D9397BAC11AE}" type="datetime7">
              <a:rPr lang="ru-RU" altLang="uk-UA" smtClean="0"/>
              <a:pPr fontAlgn="base">
                <a:spcBef>
                  <a:spcPct val="0"/>
                </a:spcBef>
                <a:spcAft>
                  <a:spcPct val="0"/>
                </a:spcAft>
              </a:pPr>
              <a:t>июн-18</a:t>
            </a:fld>
            <a:endParaRPr lang="ru-RU" altLang="uk-UA" smtClean="0"/>
          </a:p>
        </p:txBody>
      </p:sp>
    </p:spTree>
    <p:extLst>
      <p:ext uri="{BB962C8B-B14F-4D97-AF65-F5344CB8AC3E}">
        <p14:creationId xmlns:p14="http://schemas.microsoft.com/office/powerpoint/2010/main" val="2199387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563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89AD4B-B485-4698-BE72-E7DD04EAF68C}" type="slidenum">
              <a:rPr lang="ru-RU" altLang="uk-UA" smtClean="0"/>
              <a:pPr/>
              <a:t>60</a:t>
            </a:fld>
            <a:endParaRPr lang="ru-RU" altLang="uk-UA" smtClean="0"/>
          </a:p>
        </p:txBody>
      </p:sp>
      <p:sp>
        <p:nvSpPr>
          <p:cNvPr id="56325"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E4B7A4-ED2D-4351-9509-D9397BAC11AE}" type="datetime7">
              <a:rPr lang="ru-RU" altLang="uk-UA" smtClean="0"/>
              <a:pPr fontAlgn="base">
                <a:spcBef>
                  <a:spcPct val="0"/>
                </a:spcBef>
                <a:spcAft>
                  <a:spcPct val="0"/>
                </a:spcAft>
              </a:pPr>
              <a:t>июн-18</a:t>
            </a:fld>
            <a:endParaRPr lang="ru-RU" altLang="uk-UA" smtClean="0"/>
          </a:p>
        </p:txBody>
      </p:sp>
    </p:spTree>
    <p:extLst>
      <p:ext uri="{BB962C8B-B14F-4D97-AF65-F5344CB8AC3E}">
        <p14:creationId xmlns:p14="http://schemas.microsoft.com/office/powerpoint/2010/main" val="17322023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6042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CC6ECE4-5112-4E7E-92A1-EEF00EDF3FAA}" type="slidenum">
              <a:rPr lang="ru-RU" altLang="uk-UA" smtClean="0"/>
              <a:pPr/>
              <a:t>61</a:t>
            </a:fld>
            <a:endParaRPr lang="ru-RU" altLang="uk-UA" smtClean="0"/>
          </a:p>
        </p:txBody>
      </p:sp>
      <p:sp>
        <p:nvSpPr>
          <p:cNvPr id="60421"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A5FE34-E884-4A57-9567-CAE67CD5186D}" type="datetime7">
              <a:rPr lang="ru-RU" altLang="uk-UA" smtClean="0"/>
              <a:pPr fontAlgn="base">
                <a:spcBef>
                  <a:spcPct val="0"/>
                </a:spcBef>
                <a:spcAft>
                  <a:spcPct val="0"/>
                </a:spcAft>
              </a:pPr>
              <a:t>июн-18</a:t>
            </a:fld>
            <a:endParaRPr lang="ru-RU" altLang="uk-UA"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563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89AD4B-B485-4698-BE72-E7DD04EAF68C}" type="slidenum">
              <a:rPr lang="ru-RU" altLang="uk-UA" smtClean="0"/>
              <a:pPr/>
              <a:t>62</a:t>
            </a:fld>
            <a:endParaRPr lang="ru-RU" altLang="uk-UA" smtClean="0"/>
          </a:p>
        </p:txBody>
      </p:sp>
      <p:sp>
        <p:nvSpPr>
          <p:cNvPr id="56325"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E4B7A4-ED2D-4351-9509-D9397BAC11AE}" type="datetime7">
              <a:rPr lang="ru-RU" altLang="uk-UA" smtClean="0"/>
              <a:pPr fontAlgn="base">
                <a:spcBef>
                  <a:spcPct val="0"/>
                </a:spcBef>
                <a:spcAft>
                  <a:spcPct val="0"/>
                </a:spcAft>
              </a:pPr>
              <a:t>июн-18</a:t>
            </a:fld>
            <a:endParaRPr lang="ru-RU" altLang="uk-UA" smtClean="0"/>
          </a:p>
        </p:txBody>
      </p:sp>
    </p:spTree>
    <p:extLst>
      <p:ext uri="{BB962C8B-B14F-4D97-AF65-F5344CB8AC3E}">
        <p14:creationId xmlns:p14="http://schemas.microsoft.com/office/powerpoint/2010/main" val="2518938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563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89AD4B-B485-4698-BE72-E7DD04EAF68C}" type="slidenum">
              <a:rPr lang="ru-RU" altLang="uk-UA" smtClean="0"/>
              <a:pPr/>
              <a:t>63</a:t>
            </a:fld>
            <a:endParaRPr lang="ru-RU" altLang="uk-UA" smtClean="0"/>
          </a:p>
        </p:txBody>
      </p:sp>
      <p:sp>
        <p:nvSpPr>
          <p:cNvPr id="56325"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E4B7A4-ED2D-4351-9509-D9397BAC11AE}" type="datetime7">
              <a:rPr lang="ru-RU" altLang="uk-UA" smtClean="0"/>
              <a:pPr fontAlgn="base">
                <a:spcBef>
                  <a:spcPct val="0"/>
                </a:spcBef>
                <a:spcAft>
                  <a:spcPct val="0"/>
                </a:spcAft>
              </a:pPr>
              <a:t>июн-18</a:t>
            </a:fld>
            <a:endParaRPr lang="ru-RU" altLang="uk-UA" smtClean="0"/>
          </a:p>
        </p:txBody>
      </p:sp>
    </p:spTree>
    <p:extLst>
      <p:ext uri="{BB962C8B-B14F-4D97-AF65-F5344CB8AC3E}">
        <p14:creationId xmlns:p14="http://schemas.microsoft.com/office/powerpoint/2010/main" val="342770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563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89AD4B-B485-4698-BE72-E7DD04EAF68C}" type="slidenum">
              <a:rPr lang="ru-RU" altLang="uk-UA" smtClean="0"/>
              <a:pPr/>
              <a:t>64</a:t>
            </a:fld>
            <a:endParaRPr lang="ru-RU" altLang="uk-UA" smtClean="0"/>
          </a:p>
        </p:txBody>
      </p:sp>
      <p:sp>
        <p:nvSpPr>
          <p:cNvPr id="56325"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E4B7A4-ED2D-4351-9509-D9397BAC11AE}" type="datetime7">
              <a:rPr lang="ru-RU" altLang="uk-UA" smtClean="0"/>
              <a:pPr fontAlgn="base">
                <a:spcBef>
                  <a:spcPct val="0"/>
                </a:spcBef>
                <a:spcAft>
                  <a:spcPct val="0"/>
                </a:spcAft>
              </a:pPr>
              <a:t>июн-18</a:t>
            </a:fld>
            <a:endParaRPr lang="ru-RU" altLang="uk-UA" smtClean="0"/>
          </a:p>
        </p:txBody>
      </p:sp>
    </p:spTree>
    <p:extLst>
      <p:ext uri="{BB962C8B-B14F-4D97-AF65-F5344CB8AC3E}">
        <p14:creationId xmlns:p14="http://schemas.microsoft.com/office/powerpoint/2010/main" val="28642537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563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89AD4B-B485-4698-BE72-E7DD04EAF68C}" type="slidenum">
              <a:rPr lang="ru-RU" altLang="uk-UA" smtClean="0"/>
              <a:pPr/>
              <a:t>65</a:t>
            </a:fld>
            <a:endParaRPr lang="ru-RU" altLang="uk-UA" smtClean="0"/>
          </a:p>
        </p:txBody>
      </p:sp>
      <p:sp>
        <p:nvSpPr>
          <p:cNvPr id="56325" name="Дата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E4B7A4-ED2D-4351-9509-D9397BAC11AE}" type="datetime7">
              <a:rPr lang="ru-RU" altLang="uk-UA" smtClean="0"/>
              <a:pPr fontAlgn="base">
                <a:spcBef>
                  <a:spcPct val="0"/>
                </a:spcBef>
                <a:spcAft>
                  <a:spcPct val="0"/>
                </a:spcAft>
              </a:pPr>
              <a:t>июн-18</a:t>
            </a:fld>
            <a:endParaRPr lang="ru-RU" altLang="uk-UA" smtClean="0"/>
          </a:p>
        </p:txBody>
      </p:sp>
    </p:spTree>
    <p:extLst>
      <p:ext uri="{BB962C8B-B14F-4D97-AF65-F5344CB8AC3E}">
        <p14:creationId xmlns:p14="http://schemas.microsoft.com/office/powerpoint/2010/main" val="4209014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143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F604F2-2AC3-4434-A21B-435EB4773B1D}" type="slidenum">
              <a:rPr lang="ru-RU" altLang="en-US" smtClean="0"/>
              <a:pPr/>
              <a:t>11</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686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77A38A-DABE-4E94-904E-CD7AE9AC1FDE}" type="slidenum">
              <a:rPr lang="ru-RU" altLang="en-US" smtClean="0"/>
              <a:pPr/>
              <a:t>66</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706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EACC336-7623-43D3-A29C-FA2C4BE6928F}" type="slidenum">
              <a:rPr lang="ru-RU" altLang="en-US" smtClean="0"/>
              <a:pPr/>
              <a:t>67</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163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0975EEF-2956-42CA-99E0-E426267A9CF8}" type="slidenum">
              <a:rPr lang="ru-RU" altLang="en-US" smtClean="0"/>
              <a:pPr/>
              <a:t>12</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146524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6246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175E6EA-E8CA-4BCD-BD16-8DBC400CA38C}" type="slidenum">
              <a:rPr lang="ru-RU" altLang="en-US" smtClean="0"/>
              <a:pPr/>
              <a:t>13</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extLst>
      <p:ext uri="{BB962C8B-B14F-4D97-AF65-F5344CB8AC3E}">
        <p14:creationId xmlns:p14="http://schemas.microsoft.com/office/powerpoint/2010/main" val="3949856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215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90BDBF8-E664-4767-9417-3C33581460A7}" type="slidenum">
              <a:rPr lang="ru-RU" altLang="en-US" smtClean="0"/>
              <a:pPr/>
              <a:t>14</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Образ слайда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uk-UA" smtClean="0"/>
          </a:p>
        </p:txBody>
      </p:sp>
      <p:sp>
        <p:nvSpPr>
          <p:cNvPr id="2355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D946EE3-FF9A-4D5F-966B-B4B81E5DFE13}" type="slidenum">
              <a:rPr lang="ru-RU" altLang="en-US" smtClean="0"/>
              <a:pPr/>
              <a:t>15</a:t>
            </a:fld>
            <a:endParaRPr lang="ru-RU" altLang="en-US" smtClean="0"/>
          </a:p>
        </p:txBody>
      </p:sp>
      <p:sp>
        <p:nvSpPr>
          <p:cNvPr id="5" name="Дата 4"/>
          <p:cNvSpPr>
            <a:spLocks noGrp="1"/>
          </p:cNvSpPr>
          <p:nvPr>
            <p:ph type="dt" sz="quarter" idx="1"/>
          </p:nvPr>
        </p:nvSpPr>
        <p:spPr/>
        <p:txBody>
          <a:bodyPr/>
          <a:lstStyle/>
          <a:p>
            <a:pPr>
              <a:defRPr/>
            </a:pPr>
            <a:fld id="{3ED0B949-106C-4112-B672-6184EA5839AF}" type="datetime7">
              <a:rPr lang="ru-RU" smtClean="0"/>
              <a:pPr>
                <a:defRPr/>
              </a:pPr>
              <a:t>июн-18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9"/>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lvl1pPr>
              <a:defRPr/>
            </a:lvl1pPr>
          </a:lstStyle>
          <a:p>
            <a:pPr>
              <a:defRPr/>
            </a:pPr>
            <a:fld id="{E8862D7C-1BEF-4DA9-B345-2712407A846E}" type="datetimeFigureOut">
              <a:rPr lang="uk-UA"/>
              <a:pPr>
                <a:defRPr/>
              </a:pPr>
              <a:t>18.06.2018</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78C4AE00-4F2A-4DD7-91A2-73E044970188}" type="slidenum">
              <a:rPr lang="uk-UA" altLang="en-US"/>
              <a:pPr>
                <a:defRPr/>
              </a:pPr>
              <a:t>‹#›</a:t>
            </a:fld>
            <a:endParaRPr lang="uk-UA" altLang="en-US"/>
          </a:p>
        </p:txBody>
      </p:sp>
    </p:spTree>
    <p:extLst>
      <p:ext uri="{BB962C8B-B14F-4D97-AF65-F5344CB8AC3E}">
        <p14:creationId xmlns:p14="http://schemas.microsoft.com/office/powerpoint/2010/main" val="1906014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pPr>
              <a:defRPr/>
            </a:pPr>
            <a:fld id="{F7F3CD82-689C-4E9E-BA94-1481FCE8FE5C}" type="datetimeFigureOut">
              <a:rPr lang="uk-UA"/>
              <a:pPr>
                <a:defRPr/>
              </a:pPr>
              <a:t>18.06.2018</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046A6388-B525-4F01-9E9F-3827898BFF39}" type="slidenum">
              <a:rPr lang="uk-UA" altLang="en-US"/>
              <a:pPr>
                <a:defRPr/>
              </a:pPr>
              <a:t>‹#›</a:t>
            </a:fld>
            <a:endParaRPr lang="uk-UA" altLang="en-US"/>
          </a:p>
        </p:txBody>
      </p:sp>
    </p:spTree>
    <p:extLst>
      <p:ext uri="{BB962C8B-B14F-4D97-AF65-F5344CB8AC3E}">
        <p14:creationId xmlns:p14="http://schemas.microsoft.com/office/powerpoint/2010/main" val="555731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2"/>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pPr>
              <a:defRPr/>
            </a:pPr>
            <a:fld id="{035F8BA5-3E69-403B-88E4-DD862CFD381A}" type="datetimeFigureOut">
              <a:rPr lang="uk-UA"/>
              <a:pPr>
                <a:defRPr/>
              </a:pPr>
              <a:t>18.06.2018</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52C992E8-3624-4E39-AE5F-33F768ADAFF5}" type="slidenum">
              <a:rPr lang="uk-UA" altLang="en-US"/>
              <a:pPr>
                <a:defRPr/>
              </a:pPr>
              <a:t>‹#›</a:t>
            </a:fld>
            <a:endParaRPr lang="uk-UA" altLang="en-US"/>
          </a:p>
        </p:txBody>
      </p:sp>
    </p:spTree>
    <p:extLst>
      <p:ext uri="{BB962C8B-B14F-4D97-AF65-F5344CB8AC3E}">
        <p14:creationId xmlns:p14="http://schemas.microsoft.com/office/powerpoint/2010/main" val="2268920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2" name="Slide Number Placeholder 3"/>
          <p:cNvSpPr txBox="1">
            <a:spLocks/>
          </p:cNvSpPr>
          <p:nvPr userDrawn="1"/>
        </p:nvSpPr>
        <p:spPr bwMode="auto">
          <a:xfrm>
            <a:off x="8748714" y="-26988"/>
            <a:ext cx="39528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7" tIns="34268" rIns="68537" bIns="34268" anchor="b"/>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875435CD-5D20-41F0-9CEF-53AB7B9C5425}" type="slidenum">
              <a:rPr lang="uk-UA" altLang="en-US" sz="900" b="1" smtClean="0">
                <a:solidFill>
                  <a:srgbClr val="FFFFFF"/>
                </a:solidFill>
                <a:cs typeface="Arial" panose="020B0604020202020204" pitchFamily="34" charset="0"/>
              </a:rPr>
              <a:pPr algn="r" eaLnBrk="1" hangingPunct="1">
                <a:defRPr/>
              </a:pPr>
              <a:t>‹#›</a:t>
            </a:fld>
            <a:endParaRPr lang="uk-UA" altLang="en-US" sz="900" b="1" smtClean="0">
              <a:solidFill>
                <a:srgbClr val="FFFFFF"/>
              </a:solidFill>
              <a:cs typeface="Arial" panose="020B0604020202020204" pitchFamily="34" charset="0"/>
            </a:endParaRPr>
          </a:p>
        </p:txBody>
      </p:sp>
      <p:sp>
        <p:nvSpPr>
          <p:cNvPr id="3" name="TextBox 2"/>
          <p:cNvSpPr txBox="1">
            <a:spLocks noChangeArrowheads="1"/>
          </p:cNvSpPr>
          <p:nvPr userDrawn="1"/>
        </p:nvSpPr>
        <p:spPr bwMode="auto">
          <a:xfrm>
            <a:off x="8724670" y="6535739"/>
            <a:ext cx="3193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2625">
              <a:defRPr>
                <a:solidFill>
                  <a:schemeClr val="tx1"/>
                </a:solidFill>
                <a:latin typeface="Calibri" panose="020F0502020204030204" pitchFamily="34" charset="0"/>
              </a:defRPr>
            </a:lvl1pPr>
            <a:lvl2pPr marL="742950" indent="-285750" defTabSz="682625">
              <a:defRPr>
                <a:solidFill>
                  <a:schemeClr val="tx1"/>
                </a:solidFill>
                <a:latin typeface="Calibri" panose="020F0502020204030204" pitchFamily="34" charset="0"/>
              </a:defRPr>
            </a:lvl2pPr>
            <a:lvl3pPr marL="1143000" indent="-228600" defTabSz="682625">
              <a:defRPr>
                <a:solidFill>
                  <a:schemeClr val="tx1"/>
                </a:solidFill>
                <a:latin typeface="Calibri" panose="020F0502020204030204" pitchFamily="34" charset="0"/>
              </a:defRPr>
            </a:lvl3pPr>
            <a:lvl4pPr marL="1600200" indent="-228600" defTabSz="682625">
              <a:defRPr>
                <a:solidFill>
                  <a:schemeClr val="tx1"/>
                </a:solidFill>
                <a:latin typeface="Calibri" panose="020F0502020204030204" pitchFamily="34" charset="0"/>
              </a:defRPr>
            </a:lvl4pPr>
            <a:lvl5pPr marL="2057400" indent="-228600" defTabSz="682625">
              <a:defRPr>
                <a:solidFill>
                  <a:schemeClr val="tx1"/>
                </a:solidFill>
                <a:latin typeface="Calibri" panose="020F0502020204030204" pitchFamily="34" charset="0"/>
              </a:defRPr>
            </a:lvl5pPr>
            <a:lvl6pPr marL="2514600" indent="-228600" defTabSz="682625" eaLnBrk="0" fontAlgn="base" hangingPunct="0">
              <a:spcBef>
                <a:spcPct val="0"/>
              </a:spcBef>
              <a:spcAft>
                <a:spcPct val="0"/>
              </a:spcAft>
              <a:defRPr>
                <a:solidFill>
                  <a:schemeClr val="tx1"/>
                </a:solidFill>
                <a:latin typeface="Calibri" panose="020F0502020204030204" pitchFamily="34" charset="0"/>
              </a:defRPr>
            </a:lvl6pPr>
            <a:lvl7pPr marL="2971800" indent="-228600" defTabSz="682625" eaLnBrk="0" fontAlgn="base" hangingPunct="0">
              <a:spcBef>
                <a:spcPct val="0"/>
              </a:spcBef>
              <a:spcAft>
                <a:spcPct val="0"/>
              </a:spcAft>
              <a:defRPr>
                <a:solidFill>
                  <a:schemeClr val="tx1"/>
                </a:solidFill>
                <a:latin typeface="Calibri" panose="020F0502020204030204" pitchFamily="34" charset="0"/>
              </a:defRPr>
            </a:lvl7pPr>
            <a:lvl8pPr marL="3429000" indent="-228600" defTabSz="682625" eaLnBrk="0" fontAlgn="base" hangingPunct="0">
              <a:spcBef>
                <a:spcPct val="0"/>
              </a:spcBef>
              <a:spcAft>
                <a:spcPct val="0"/>
              </a:spcAft>
              <a:defRPr>
                <a:solidFill>
                  <a:schemeClr val="tx1"/>
                </a:solidFill>
                <a:latin typeface="Calibri" panose="020F0502020204030204" pitchFamily="34" charset="0"/>
              </a:defRPr>
            </a:lvl8pPr>
            <a:lvl9pPr marL="3886200" indent="-228600" defTabSz="682625"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05BCA355-A9A0-4011-A696-38182F9F7CD5}" type="slidenum">
              <a:rPr lang="uk-UA" altLang="en-US" sz="900" smtClean="0">
                <a:solidFill>
                  <a:srgbClr val="7F7F7F"/>
                </a:solidFill>
                <a:cs typeface="Arial" panose="020B0604020202020204" pitchFamily="34" charset="0"/>
              </a:rPr>
              <a:pPr algn="r" eaLnBrk="1" hangingPunct="1">
                <a:defRPr/>
              </a:pPr>
              <a:t>‹#›</a:t>
            </a:fld>
            <a:endParaRPr lang="uk-UA" altLang="en-US" sz="900" smtClean="0">
              <a:solidFill>
                <a:srgbClr val="7F7F7F"/>
              </a:solidFill>
              <a:cs typeface="Arial" panose="020B0604020202020204" pitchFamily="34" charset="0"/>
            </a:endParaRPr>
          </a:p>
        </p:txBody>
      </p:sp>
    </p:spTree>
    <p:extLst>
      <p:ext uri="{BB962C8B-B14F-4D97-AF65-F5344CB8AC3E}">
        <p14:creationId xmlns:p14="http://schemas.microsoft.com/office/powerpoint/2010/main" val="3041750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pPr>
              <a:defRPr/>
            </a:pPr>
            <a:fld id="{346C3036-CFE2-4728-8618-661E185366C0}" type="datetimeFigureOut">
              <a:rPr lang="uk-UA"/>
              <a:pPr>
                <a:defRPr/>
              </a:pPr>
              <a:t>18.06.2018</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6040B400-E1F5-42F5-A8CC-2CA00DBFF2A0}" type="slidenum">
              <a:rPr lang="uk-UA" altLang="en-US"/>
              <a:pPr>
                <a:defRPr/>
              </a:pPr>
              <a:t>‹#›</a:t>
            </a:fld>
            <a:endParaRPr lang="uk-UA" altLang="en-US"/>
          </a:p>
        </p:txBody>
      </p:sp>
    </p:spTree>
    <p:extLst>
      <p:ext uri="{BB962C8B-B14F-4D97-AF65-F5344CB8AC3E}">
        <p14:creationId xmlns:p14="http://schemas.microsoft.com/office/powerpoint/2010/main" val="1254213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4310541A-B275-4558-8738-DDBC1565116D}" type="datetimeFigureOut">
              <a:rPr lang="uk-UA"/>
              <a:pPr>
                <a:defRPr/>
              </a:pPr>
              <a:t>18.06.2018</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42A9398D-F9E5-490F-BF14-FAC31B2810C2}" type="slidenum">
              <a:rPr lang="uk-UA" altLang="en-US"/>
              <a:pPr>
                <a:defRPr/>
              </a:pPr>
              <a:t>‹#›</a:t>
            </a:fld>
            <a:endParaRPr lang="uk-UA" altLang="en-US"/>
          </a:p>
        </p:txBody>
      </p:sp>
    </p:spTree>
    <p:extLst>
      <p:ext uri="{BB962C8B-B14F-4D97-AF65-F5344CB8AC3E}">
        <p14:creationId xmlns:p14="http://schemas.microsoft.com/office/powerpoint/2010/main" val="1586595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3"/>
          <p:cNvSpPr>
            <a:spLocks noGrp="1"/>
          </p:cNvSpPr>
          <p:nvPr>
            <p:ph type="dt" sz="half" idx="10"/>
          </p:nvPr>
        </p:nvSpPr>
        <p:spPr/>
        <p:txBody>
          <a:bodyPr/>
          <a:lstStyle>
            <a:lvl1pPr>
              <a:defRPr/>
            </a:lvl1pPr>
          </a:lstStyle>
          <a:p>
            <a:pPr>
              <a:defRPr/>
            </a:pPr>
            <a:fld id="{30802FBB-DC55-457B-BC36-D984F84BBBD0}" type="datetimeFigureOut">
              <a:rPr lang="uk-UA"/>
              <a:pPr>
                <a:defRPr/>
              </a:pPr>
              <a:t>18.06.2018</a:t>
            </a:fld>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a:lvl1pPr>
          </a:lstStyle>
          <a:p>
            <a:pPr>
              <a:defRPr/>
            </a:pPr>
            <a:fld id="{4F82E04A-FB59-41E6-ACF6-D169262F6E19}" type="slidenum">
              <a:rPr lang="uk-UA" altLang="en-US"/>
              <a:pPr>
                <a:defRPr/>
              </a:pPr>
              <a:t>‹#›</a:t>
            </a:fld>
            <a:endParaRPr lang="uk-UA" altLang="en-US"/>
          </a:p>
        </p:txBody>
      </p:sp>
    </p:spTree>
    <p:extLst>
      <p:ext uri="{BB962C8B-B14F-4D97-AF65-F5344CB8AC3E}">
        <p14:creationId xmlns:p14="http://schemas.microsoft.com/office/powerpoint/2010/main" val="3833323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3"/>
          <p:cNvSpPr>
            <a:spLocks noGrp="1"/>
          </p:cNvSpPr>
          <p:nvPr>
            <p:ph type="dt" sz="half" idx="10"/>
          </p:nvPr>
        </p:nvSpPr>
        <p:spPr/>
        <p:txBody>
          <a:bodyPr/>
          <a:lstStyle>
            <a:lvl1pPr>
              <a:defRPr/>
            </a:lvl1pPr>
          </a:lstStyle>
          <a:p>
            <a:pPr>
              <a:defRPr/>
            </a:pPr>
            <a:fld id="{62A9BB7D-9600-4E1D-95A0-76B883D21F81}" type="datetimeFigureOut">
              <a:rPr lang="uk-UA"/>
              <a:pPr>
                <a:defRPr/>
              </a:pPr>
              <a:t>18.06.2018</a:t>
            </a:fld>
            <a:endParaRPr lang="uk-UA"/>
          </a:p>
        </p:txBody>
      </p:sp>
      <p:sp>
        <p:nvSpPr>
          <p:cNvPr id="8" name="Нижний колонтитул 4"/>
          <p:cNvSpPr>
            <a:spLocks noGrp="1"/>
          </p:cNvSpPr>
          <p:nvPr>
            <p:ph type="ftr" sz="quarter" idx="11"/>
          </p:nvPr>
        </p:nvSpPr>
        <p:spPr/>
        <p:txBody>
          <a:bodyPr/>
          <a:lstStyle>
            <a:lvl1pPr>
              <a:defRPr/>
            </a:lvl1pPr>
          </a:lstStyle>
          <a:p>
            <a:pPr>
              <a:defRPr/>
            </a:pPr>
            <a:endParaRPr lang="uk-UA"/>
          </a:p>
        </p:txBody>
      </p:sp>
      <p:sp>
        <p:nvSpPr>
          <p:cNvPr id="9" name="Номер слайда 5"/>
          <p:cNvSpPr>
            <a:spLocks noGrp="1"/>
          </p:cNvSpPr>
          <p:nvPr>
            <p:ph type="sldNum" sz="quarter" idx="12"/>
          </p:nvPr>
        </p:nvSpPr>
        <p:spPr/>
        <p:txBody>
          <a:bodyPr/>
          <a:lstStyle>
            <a:lvl1pPr>
              <a:defRPr/>
            </a:lvl1pPr>
          </a:lstStyle>
          <a:p>
            <a:pPr>
              <a:defRPr/>
            </a:pPr>
            <a:fld id="{78A12A42-68A5-4F0F-B8DB-F5D1635EDC42}" type="slidenum">
              <a:rPr lang="uk-UA" altLang="en-US"/>
              <a:pPr>
                <a:defRPr/>
              </a:pPr>
              <a:t>‹#›</a:t>
            </a:fld>
            <a:endParaRPr lang="uk-UA" altLang="en-US"/>
          </a:p>
        </p:txBody>
      </p:sp>
    </p:spTree>
    <p:extLst>
      <p:ext uri="{BB962C8B-B14F-4D97-AF65-F5344CB8AC3E}">
        <p14:creationId xmlns:p14="http://schemas.microsoft.com/office/powerpoint/2010/main" val="110130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3"/>
          <p:cNvSpPr>
            <a:spLocks noGrp="1"/>
          </p:cNvSpPr>
          <p:nvPr>
            <p:ph type="dt" sz="half" idx="10"/>
          </p:nvPr>
        </p:nvSpPr>
        <p:spPr/>
        <p:txBody>
          <a:bodyPr/>
          <a:lstStyle>
            <a:lvl1pPr>
              <a:defRPr/>
            </a:lvl1pPr>
          </a:lstStyle>
          <a:p>
            <a:pPr>
              <a:defRPr/>
            </a:pPr>
            <a:fld id="{56620B3D-973E-4208-9747-B6E455F87964}" type="datetimeFigureOut">
              <a:rPr lang="uk-UA"/>
              <a:pPr>
                <a:defRPr/>
              </a:pPr>
              <a:t>18.06.2018</a:t>
            </a:fld>
            <a:endParaRPr lang="uk-UA"/>
          </a:p>
        </p:txBody>
      </p:sp>
      <p:sp>
        <p:nvSpPr>
          <p:cNvPr id="4" name="Нижний колонтитул 4"/>
          <p:cNvSpPr>
            <a:spLocks noGrp="1"/>
          </p:cNvSpPr>
          <p:nvPr>
            <p:ph type="ftr" sz="quarter" idx="11"/>
          </p:nvPr>
        </p:nvSpPr>
        <p:spPr/>
        <p:txBody>
          <a:bodyPr/>
          <a:lstStyle>
            <a:lvl1pPr>
              <a:defRPr/>
            </a:lvl1pPr>
          </a:lstStyle>
          <a:p>
            <a:pPr>
              <a:defRPr/>
            </a:pPr>
            <a:endParaRPr lang="uk-UA"/>
          </a:p>
        </p:txBody>
      </p:sp>
      <p:sp>
        <p:nvSpPr>
          <p:cNvPr id="5" name="Номер слайда 5"/>
          <p:cNvSpPr>
            <a:spLocks noGrp="1"/>
          </p:cNvSpPr>
          <p:nvPr>
            <p:ph type="sldNum" sz="quarter" idx="12"/>
          </p:nvPr>
        </p:nvSpPr>
        <p:spPr/>
        <p:txBody>
          <a:bodyPr/>
          <a:lstStyle>
            <a:lvl1pPr>
              <a:defRPr/>
            </a:lvl1pPr>
          </a:lstStyle>
          <a:p>
            <a:pPr>
              <a:defRPr/>
            </a:pPr>
            <a:fld id="{0E7E338E-89DF-4DC4-AAE9-0C5B74BF26D9}" type="slidenum">
              <a:rPr lang="uk-UA" altLang="en-US"/>
              <a:pPr>
                <a:defRPr/>
              </a:pPr>
              <a:t>‹#›</a:t>
            </a:fld>
            <a:endParaRPr lang="uk-UA" altLang="en-US"/>
          </a:p>
        </p:txBody>
      </p:sp>
    </p:spTree>
    <p:extLst>
      <p:ext uri="{BB962C8B-B14F-4D97-AF65-F5344CB8AC3E}">
        <p14:creationId xmlns:p14="http://schemas.microsoft.com/office/powerpoint/2010/main" val="3775345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948E2C7-4AAB-443B-9E1B-E6328ACF830C}" type="datetimeFigureOut">
              <a:rPr lang="uk-UA"/>
              <a:pPr>
                <a:defRPr/>
              </a:pPr>
              <a:t>18.06.2018</a:t>
            </a:fld>
            <a:endParaRPr lang="uk-UA"/>
          </a:p>
        </p:txBody>
      </p:sp>
      <p:sp>
        <p:nvSpPr>
          <p:cNvPr id="3" name="Нижний колонтитул 4"/>
          <p:cNvSpPr>
            <a:spLocks noGrp="1"/>
          </p:cNvSpPr>
          <p:nvPr>
            <p:ph type="ftr" sz="quarter" idx="11"/>
          </p:nvPr>
        </p:nvSpPr>
        <p:spPr/>
        <p:txBody>
          <a:bodyPr/>
          <a:lstStyle>
            <a:lvl1pPr>
              <a:defRPr/>
            </a:lvl1pPr>
          </a:lstStyle>
          <a:p>
            <a:pPr>
              <a:defRPr/>
            </a:pPr>
            <a:endParaRPr lang="uk-UA"/>
          </a:p>
        </p:txBody>
      </p:sp>
      <p:sp>
        <p:nvSpPr>
          <p:cNvPr id="4" name="Номер слайда 5"/>
          <p:cNvSpPr>
            <a:spLocks noGrp="1"/>
          </p:cNvSpPr>
          <p:nvPr>
            <p:ph type="sldNum" sz="quarter" idx="12"/>
          </p:nvPr>
        </p:nvSpPr>
        <p:spPr/>
        <p:txBody>
          <a:bodyPr/>
          <a:lstStyle>
            <a:lvl1pPr>
              <a:defRPr/>
            </a:lvl1pPr>
          </a:lstStyle>
          <a:p>
            <a:pPr>
              <a:defRPr/>
            </a:pPr>
            <a:fld id="{48B38C87-7BB5-44A3-9B75-E047DAFA9B29}" type="slidenum">
              <a:rPr lang="uk-UA" altLang="en-US"/>
              <a:pPr>
                <a:defRPr/>
              </a:pPr>
              <a:t>‹#›</a:t>
            </a:fld>
            <a:endParaRPr lang="uk-UA" altLang="en-US"/>
          </a:p>
        </p:txBody>
      </p:sp>
    </p:spTree>
    <p:extLst>
      <p:ext uri="{BB962C8B-B14F-4D97-AF65-F5344CB8AC3E}">
        <p14:creationId xmlns:p14="http://schemas.microsoft.com/office/powerpoint/2010/main" val="2017238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uk-UA"/>
          </a:p>
        </p:txBody>
      </p:sp>
      <p:sp>
        <p:nvSpPr>
          <p:cNvPr id="3" name="Содержимое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7D7CEA7-83DA-4AC9-8FCB-B23C23822A0B}" type="datetimeFigureOut">
              <a:rPr lang="uk-UA"/>
              <a:pPr>
                <a:defRPr/>
              </a:pPr>
              <a:t>18.06.2018</a:t>
            </a:fld>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a:lvl1pPr>
          </a:lstStyle>
          <a:p>
            <a:pPr>
              <a:defRPr/>
            </a:pPr>
            <a:fld id="{6192BB1E-708C-41AF-9DAB-06E2F63742A3}" type="slidenum">
              <a:rPr lang="uk-UA" altLang="en-US"/>
              <a:pPr>
                <a:defRPr/>
              </a:pPr>
              <a:t>‹#›</a:t>
            </a:fld>
            <a:endParaRPr lang="uk-UA" altLang="en-US"/>
          </a:p>
        </p:txBody>
      </p:sp>
    </p:spTree>
    <p:extLst>
      <p:ext uri="{BB962C8B-B14F-4D97-AF65-F5344CB8AC3E}">
        <p14:creationId xmlns:p14="http://schemas.microsoft.com/office/powerpoint/2010/main" val="1578214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E1F8ABC-1E75-4176-8047-E5A3AA6151C8}" type="datetimeFigureOut">
              <a:rPr lang="uk-UA"/>
              <a:pPr>
                <a:defRPr/>
              </a:pPr>
              <a:t>18.06.2018</a:t>
            </a:fld>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a:lvl1pPr>
          </a:lstStyle>
          <a:p>
            <a:pPr>
              <a:defRPr/>
            </a:pPr>
            <a:fld id="{860A6B64-D014-4287-9D1C-FBCF6629C59C}" type="slidenum">
              <a:rPr lang="uk-UA" altLang="en-US"/>
              <a:pPr>
                <a:defRPr/>
              </a:pPr>
              <a:t>‹#›</a:t>
            </a:fld>
            <a:endParaRPr lang="uk-UA" altLang="en-US"/>
          </a:p>
        </p:txBody>
      </p:sp>
    </p:spTree>
    <p:extLst>
      <p:ext uri="{BB962C8B-B14F-4D97-AF65-F5344CB8AC3E}">
        <p14:creationId xmlns:p14="http://schemas.microsoft.com/office/powerpoint/2010/main" val="2714370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endParaRPr lang="uk-UA" altLang="uk-UA" smtClean="0"/>
          </a:p>
        </p:txBody>
      </p:sp>
      <p:sp>
        <p:nvSpPr>
          <p:cNvPr id="1027" name="Текст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endParaRPr lang="uk-UA" altLang="uk-UA" smtClean="0"/>
          </a:p>
        </p:txBody>
      </p:sp>
      <p:sp>
        <p:nvSpPr>
          <p:cNvPr id="4" name="Дата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5F65A37-8F29-4865-B316-A061083239A8}" type="datetimeFigureOut">
              <a:rPr lang="uk-UA"/>
              <a:pPr>
                <a:defRPr/>
              </a:pPr>
              <a:t>18.06.2018</a:t>
            </a:fld>
            <a:endParaRPr lang="uk-UA"/>
          </a:p>
        </p:txBody>
      </p:sp>
      <p:sp>
        <p:nvSpPr>
          <p:cNvPr id="5" name="Нижний колонтитул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uk-UA"/>
          </a:p>
        </p:txBody>
      </p:sp>
      <p:sp>
        <p:nvSpPr>
          <p:cNvPr id="6" name="Номер слайда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9AC60CC-F0A6-4D3B-B30D-AD9D44FEF31C}" type="slidenum">
              <a:rPr lang="uk-UA" altLang="en-US"/>
              <a:pPr>
                <a:defRPr/>
              </a:pPr>
              <a:t>‹#›</a:t>
            </a:fld>
            <a:endParaRPr lang="uk-UA" altLang="en-US"/>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0.gif"/></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1.bin"/><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oleObject" Target="../embeddings/oleObject2.bin"/><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39.jp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4" name="Подзаголовок 3"/>
          <p:cNvSpPr>
            <a:spLocks noGrp="1"/>
          </p:cNvSpPr>
          <p:nvPr>
            <p:ph type="subTitle" idx="1"/>
          </p:nvPr>
        </p:nvSpPr>
        <p:spPr>
          <a:xfrm>
            <a:off x="323852" y="3933827"/>
            <a:ext cx="8124825" cy="2422525"/>
          </a:xfrm>
        </p:spPr>
        <p:txBody>
          <a:bodyPr rtlCol="0">
            <a:normAutofit/>
          </a:bodyPr>
          <a:lstStyle/>
          <a:p>
            <a:pPr algn="l" eaLnBrk="1" fontAlgn="auto" hangingPunct="1">
              <a:spcBef>
                <a:spcPts val="0"/>
              </a:spcBef>
              <a:spcAft>
                <a:spcPts val="0"/>
              </a:spcAft>
              <a:defRPr/>
            </a:pPr>
            <a:endParaRPr lang="uk-UA" sz="1400" b="1" dirty="0">
              <a:solidFill>
                <a:schemeClr val="tx2">
                  <a:lumMod val="75000"/>
                </a:schemeClr>
              </a:solidFill>
              <a:latin typeface="Arial" panose="020B0604020202020204" pitchFamily="34" charset="0"/>
              <a:cs typeface="Arial" panose="020B0604020202020204" pitchFamily="34" charset="0"/>
            </a:endParaRPr>
          </a:p>
          <a:p>
            <a:pPr algn="l" eaLnBrk="1" fontAlgn="auto" hangingPunct="1">
              <a:spcBef>
                <a:spcPts val="0"/>
              </a:spcBef>
              <a:spcAft>
                <a:spcPts val="0"/>
              </a:spcAft>
              <a:defRPr/>
            </a:pPr>
            <a:endParaRPr lang="uk-UA" sz="1400" b="1" i="1" dirty="0">
              <a:solidFill>
                <a:schemeClr val="tx2">
                  <a:lumMod val="75000"/>
                </a:schemeClr>
              </a:solidFill>
              <a:latin typeface="Arial" panose="020B0604020202020204" pitchFamily="34" charset="0"/>
              <a:cs typeface="Arial" panose="020B0604020202020204" pitchFamily="34" charset="0"/>
            </a:endParaRPr>
          </a:p>
          <a:p>
            <a:pPr algn="l" eaLnBrk="1" fontAlgn="auto" hangingPunct="1">
              <a:spcBef>
                <a:spcPts val="0"/>
              </a:spcBef>
              <a:spcAft>
                <a:spcPts val="0"/>
              </a:spcAft>
              <a:defRPr/>
            </a:pPr>
            <a:endParaRPr lang="uk-UA" sz="1400" b="1" i="1" dirty="0">
              <a:solidFill>
                <a:schemeClr val="tx2">
                  <a:lumMod val="75000"/>
                </a:schemeClr>
              </a:solidFill>
              <a:latin typeface="Arial" panose="020B0604020202020204" pitchFamily="34" charset="0"/>
              <a:cs typeface="Arial" panose="020B0604020202020204" pitchFamily="34" charset="0"/>
            </a:endParaRPr>
          </a:p>
          <a:p>
            <a:pPr algn="r" eaLnBrk="1" fontAlgn="auto" hangingPunct="1">
              <a:spcBef>
                <a:spcPts val="0"/>
              </a:spcBef>
              <a:spcAft>
                <a:spcPts val="0"/>
              </a:spcAft>
              <a:defRPr/>
            </a:pPr>
            <a:endParaRPr lang="uk-UA" sz="2000" dirty="0">
              <a:solidFill>
                <a:srgbClr val="0070C0"/>
              </a:solidFill>
            </a:endParaRPr>
          </a:p>
        </p:txBody>
      </p:sp>
      <p:pic>
        <p:nvPicPr>
          <p:cNvPr id="9" name="Рисунок 8"/>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sp>
        <p:nvSpPr>
          <p:cNvPr id="11" name="Заголовок 1"/>
          <p:cNvSpPr>
            <a:spLocks noGrp="1"/>
          </p:cNvSpPr>
          <p:nvPr>
            <p:ph type="ctrTitle"/>
          </p:nvPr>
        </p:nvSpPr>
        <p:spPr>
          <a:xfrm>
            <a:off x="323852" y="1341438"/>
            <a:ext cx="8424863" cy="3382962"/>
          </a:xfrm>
        </p:spPr>
        <p:txBody>
          <a:bodyPr>
            <a:noAutofit/>
          </a:bodyPr>
          <a:lstStyle/>
          <a:p>
            <a:pPr>
              <a:defRPr/>
            </a:pPr>
            <a:r>
              <a:rPr lang="uk-UA" sz="4000" b="1" u="sng" dirty="0"/>
              <a:t>Секторальні реформи як невід’ємна складова процесу децентралізації: бюджетна політика</a:t>
            </a:r>
            <a:endParaRPr lang="uk-UA" sz="4000" b="1" i="1" dirty="0">
              <a:effectLst>
                <a:outerShdw blurRad="38100" dist="38100" dir="2700000" algn="tl">
                  <a:srgbClr val="000000">
                    <a:alpha val="43137"/>
                  </a:srgbClr>
                </a:outerShdw>
              </a:effectLst>
            </a:endParaRPr>
          </a:p>
        </p:txBody>
      </p:sp>
      <p:sp>
        <p:nvSpPr>
          <p:cNvPr id="12" name="Прямоугольник 11"/>
          <p:cNvSpPr/>
          <p:nvPr/>
        </p:nvSpPr>
        <p:spPr>
          <a:xfrm>
            <a:off x="3378689" y="4533902"/>
            <a:ext cx="2735877" cy="1200329"/>
          </a:xfrm>
          <a:prstGeom prst="rect">
            <a:avLst/>
          </a:prstGeom>
        </p:spPr>
        <p:txBody>
          <a:bodyPr wrap="none">
            <a:spAutoFit/>
          </a:bodyPr>
          <a:lstStyle/>
          <a:p>
            <a:pPr algn="ctr">
              <a:defRPr/>
            </a:pPr>
            <a:r>
              <a:rPr lang="uk-UA" b="1" i="1"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ФАХОВА МАЙСТЕРНЯ</a:t>
            </a:r>
          </a:p>
          <a:p>
            <a:pPr algn="ctr">
              <a:defRPr/>
            </a:pPr>
            <a:endParaRPr lang="uk-UA" b="1" i="1"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r>
              <a:rPr lang="uk-UA" b="1" i="1"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Марина Гончаренко</a:t>
            </a:r>
            <a:endParaRPr lang="uk-UA" b="1" i="1"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defRPr/>
            </a:pPr>
            <a:r>
              <a:rPr lang="uk-UA" b="1" i="1"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uk-UA"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129" name="Підзаголовок 2"/>
          <p:cNvSpPr txBox="1">
            <a:spLocks/>
          </p:cNvSpPr>
          <p:nvPr/>
        </p:nvSpPr>
        <p:spPr bwMode="auto">
          <a:xfrm>
            <a:off x="1469232" y="5967413"/>
            <a:ext cx="64008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 typeface="Arial" panose="020B0604020202020204" pitchFamily="34" charset="0"/>
              <a:buNone/>
            </a:pPr>
            <a:r>
              <a:rPr lang="uk-UA" altLang="uk-UA" sz="1800" dirty="0" smtClean="0">
                <a:solidFill>
                  <a:srgbClr val="898989"/>
                </a:solidFill>
              </a:rPr>
              <a:t>1</a:t>
            </a:r>
            <a:r>
              <a:rPr lang="en-US" altLang="uk-UA" sz="1800" dirty="0" smtClean="0">
                <a:solidFill>
                  <a:srgbClr val="898989"/>
                </a:solidFill>
              </a:rPr>
              <a:t>9</a:t>
            </a:r>
            <a:r>
              <a:rPr lang="uk-UA" altLang="uk-UA" sz="1800" dirty="0" smtClean="0">
                <a:solidFill>
                  <a:srgbClr val="898989"/>
                </a:solidFill>
              </a:rPr>
              <a:t> червня </a:t>
            </a:r>
            <a:r>
              <a:rPr lang="uk-UA" altLang="uk-UA" sz="1800" dirty="0">
                <a:solidFill>
                  <a:srgbClr val="898989"/>
                </a:solidFill>
              </a:rPr>
              <a:t>2018 </a:t>
            </a:r>
            <a:r>
              <a:rPr lang="uk-UA" altLang="uk-UA" sz="1800" dirty="0" smtClean="0">
                <a:solidFill>
                  <a:srgbClr val="898989"/>
                </a:solidFill>
              </a:rPr>
              <a:t>рік, м. Костянтинівка</a:t>
            </a:r>
          </a:p>
          <a:p>
            <a:pPr algn="ctr">
              <a:buFont typeface="Arial" panose="020B0604020202020204" pitchFamily="34" charset="0"/>
              <a:buNone/>
            </a:pPr>
            <a:endParaRPr lang="uk-UA" altLang="uk-UA" sz="1800" dirty="0">
              <a:solidFill>
                <a:srgbClr val="898989"/>
              </a:solidFill>
            </a:endParaRPr>
          </a:p>
        </p:txBody>
      </p:sp>
      <p:pic>
        <p:nvPicPr>
          <p:cNvPr id="5130"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9925" y="58738"/>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13" y="1014413"/>
            <a:ext cx="9345612" cy="44926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lIns="55138" tIns="27569" rIns="55138" bIns="27569">
            <a:spAutoFit/>
          </a:bodyPr>
          <a:lstStyle/>
          <a:p>
            <a:pPr algn="ctr" defTabSz="551395">
              <a:defRPr/>
            </a:pPr>
            <a:endParaRPr lang="uk-UA" sz="379" b="1" dirty="0">
              <a:solidFill>
                <a:schemeClr val="tx1"/>
              </a:solidFill>
              <a:latin typeface="Century Schoolbook" pitchFamily="18" charset="0"/>
            </a:endParaRPr>
          </a:p>
          <a:p>
            <a:pPr algn="ctr" defTabSz="551395">
              <a:defRPr/>
            </a:pPr>
            <a:r>
              <a:rPr lang="uk-UA" b="1" u="sng" dirty="0">
                <a:solidFill>
                  <a:schemeClr val="tx1"/>
                </a:solidFill>
                <a:effectLst>
                  <a:outerShdw blurRad="38100" dist="38100" dir="2700000" algn="tl">
                    <a:srgbClr val="000000">
                      <a:alpha val="43137"/>
                    </a:srgbClr>
                  </a:outerShdw>
                </a:effectLst>
              </a:rPr>
              <a:t>Перехід від </a:t>
            </a:r>
            <a:r>
              <a:rPr lang="uk-UA" b="1" u="sng" dirty="0" err="1">
                <a:solidFill>
                  <a:schemeClr val="tx1"/>
                </a:solidFill>
                <a:effectLst>
                  <a:outerShdw blurRad="38100" dist="38100" dir="2700000" algn="tl">
                    <a:srgbClr val="000000">
                      <a:alpha val="43137"/>
                    </a:srgbClr>
                  </a:outerShdw>
                </a:effectLst>
              </a:rPr>
              <a:t>трьохрівневої</a:t>
            </a:r>
            <a:r>
              <a:rPr lang="uk-UA" b="1" u="sng" dirty="0">
                <a:solidFill>
                  <a:schemeClr val="tx1"/>
                </a:solidFill>
                <a:effectLst>
                  <a:outerShdw blurRad="38100" dist="38100" dir="2700000" algn="tl">
                    <a:srgbClr val="000000">
                      <a:alpha val="43137"/>
                    </a:srgbClr>
                  </a:outerShdw>
                </a:effectLst>
              </a:rPr>
              <a:t>  до дворівневої системи бюджетних взаємовідносин</a:t>
            </a:r>
          </a:p>
          <a:p>
            <a:pPr algn="ctr" defTabSz="551395">
              <a:defRPr/>
            </a:pPr>
            <a:endParaRPr lang="uk-UA" sz="379" b="1" dirty="0">
              <a:solidFill>
                <a:schemeClr val="bg1"/>
              </a:solidFill>
              <a:latin typeface="Century Schoolbook" pitchFamily="18" charset="0"/>
            </a:endParaRPr>
          </a:p>
        </p:txBody>
      </p:sp>
      <p:cxnSp>
        <p:nvCxnSpPr>
          <p:cNvPr id="6" name="Пряма сполучна лінія 5"/>
          <p:cNvCxnSpPr/>
          <p:nvPr/>
        </p:nvCxnSpPr>
        <p:spPr>
          <a:xfrm flipH="1">
            <a:off x="4572000" y="1830388"/>
            <a:ext cx="12700" cy="5027612"/>
          </a:xfrm>
          <a:prstGeom prst="line">
            <a:avLst/>
          </a:prstGeom>
        </p:spPr>
        <p:style>
          <a:lnRef idx="2">
            <a:schemeClr val="accent6"/>
          </a:lnRef>
          <a:fillRef idx="0">
            <a:schemeClr val="accent6"/>
          </a:fillRef>
          <a:effectRef idx="1">
            <a:schemeClr val="accent6"/>
          </a:effectRef>
          <a:fontRef idx="minor">
            <a:schemeClr val="tx1"/>
          </a:fontRef>
        </p:style>
      </p:cxnSp>
      <p:sp>
        <p:nvSpPr>
          <p:cNvPr id="45" name="Rectangle 3"/>
          <p:cNvSpPr>
            <a:spLocks noChangeArrowheads="1"/>
          </p:cNvSpPr>
          <p:nvPr/>
        </p:nvSpPr>
        <p:spPr bwMode="auto">
          <a:xfrm>
            <a:off x="1400175" y="1476377"/>
            <a:ext cx="1785938" cy="32861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lIns="89946" tIns="44972" rIns="89946" bIns="44972" anchor="ctr"/>
          <a:lstStyle/>
          <a:p>
            <a:pPr algn="ctr">
              <a:defRPr/>
            </a:pPr>
            <a:r>
              <a:rPr lang="uk-UA" sz="1137" b="1" dirty="0">
                <a:latin typeface="Times New Roman" pitchFamily="18" charset="0"/>
              </a:rPr>
              <a:t>ДЕРЖАВНИЙ БЮДЖЕТ</a:t>
            </a:r>
            <a:endParaRPr lang="ru-RU" sz="1137" b="1" dirty="0">
              <a:latin typeface="Times New Roman" pitchFamily="18" charset="0"/>
            </a:endParaRPr>
          </a:p>
        </p:txBody>
      </p:sp>
      <p:sp>
        <p:nvSpPr>
          <p:cNvPr id="46" name="Rectangle 3"/>
          <p:cNvSpPr>
            <a:spLocks noChangeArrowheads="1"/>
          </p:cNvSpPr>
          <p:nvPr/>
        </p:nvSpPr>
        <p:spPr bwMode="auto">
          <a:xfrm>
            <a:off x="6086475" y="1476377"/>
            <a:ext cx="1785938" cy="32861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lIns="89946" tIns="44972" rIns="89946" bIns="44972" anchor="ctr"/>
          <a:lstStyle/>
          <a:p>
            <a:pPr algn="ctr">
              <a:defRPr/>
            </a:pPr>
            <a:r>
              <a:rPr lang="uk-UA" sz="1137" b="1" dirty="0">
                <a:latin typeface="Times New Roman" pitchFamily="18" charset="0"/>
              </a:rPr>
              <a:t>ДЕРЖАВНИЙ БЮДЖЕТ</a:t>
            </a:r>
            <a:endParaRPr lang="ru-RU" sz="1137" b="1" dirty="0">
              <a:latin typeface="Times New Roman" pitchFamily="18" charset="0"/>
            </a:endParaRPr>
          </a:p>
        </p:txBody>
      </p:sp>
      <p:sp>
        <p:nvSpPr>
          <p:cNvPr id="2056" name="Rectangle 14"/>
          <p:cNvSpPr>
            <a:spLocks noChangeAspect="1" noChangeArrowheads="1"/>
          </p:cNvSpPr>
          <p:nvPr/>
        </p:nvSpPr>
        <p:spPr bwMode="auto">
          <a:xfrm>
            <a:off x="171452" y="2566990"/>
            <a:ext cx="1408113" cy="460375"/>
          </a:xfrm>
          <a:prstGeom prst="rect">
            <a:avLst/>
          </a:prstGeom>
          <a:solidFill>
            <a:schemeClr val="folHlink"/>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uk-UA" altLang="uk-UA" sz="1264" i="1">
                <a:solidFill>
                  <a:srgbClr val="FFFFFF"/>
                </a:solidFill>
                <a:latin typeface="Times New Roman" panose="02020603050405020304" pitchFamily="18" charset="0"/>
              </a:rPr>
              <a:t>Обласні  бюджети</a:t>
            </a:r>
            <a:endParaRPr lang="ru-RU" altLang="uk-UA" sz="1264">
              <a:solidFill>
                <a:srgbClr val="FFFFFF"/>
              </a:solidFill>
            </a:endParaRPr>
          </a:p>
        </p:txBody>
      </p:sp>
      <p:sp>
        <p:nvSpPr>
          <p:cNvPr id="2057" name="Rectangle 15"/>
          <p:cNvSpPr>
            <a:spLocks noChangeAspect="1" noChangeArrowheads="1"/>
          </p:cNvSpPr>
          <p:nvPr/>
        </p:nvSpPr>
        <p:spPr bwMode="auto">
          <a:xfrm>
            <a:off x="2992438" y="3186113"/>
            <a:ext cx="1435100" cy="468312"/>
          </a:xfrm>
          <a:prstGeom prst="rect">
            <a:avLst/>
          </a:prstGeom>
          <a:solidFill>
            <a:schemeClr val="folHlink"/>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uk-UA" altLang="uk-UA" sz="1264" i="1">
                <a:solidFill>
                  <a:srgbClr val="FFFFFF"/>
                </a:solidFill>
                <a:latin typeface="Times New Roman" panose="02020603050405020304" pitchFamily="18" charset="0"/>
              </a:rPr>
              <a:t>Зведені бюджети міст обл. значення</a:t>
            </a:r>
            <a:endParaRPr lang="ru-RU" altLang="uk-UA" sz="1264">
              <a:solidFill>
                <a:srgbClr val="FFFFFF"/>
              </a:solidFill>
            </a:endParaRPr>
          </a:p>
        </p:txBody>
      </p:sp>
      <p:sp>
        <p:nvSpPr>
          <p:cNvPr id="2058" name="Line 20"/>
          <p:cNvSpPr>
            <a:spLocks noChangeShapeType="1"/>
          </p:cNvSpPr>
          <p:nvPr/>
        </p:nvSpPr>
        <p:spPr bwMode="auto">
          <a:xfrm flipH="1">
            <a:off x="1946277" y="2538413"/>
            <a:ext cx="347663" cy="133350"/>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uk-UA" sz="1137"/>
          </a:p>
        </p:txBody>
      </p:sp>
      <p:sp>
        <p:nvSpPr>
          <p:cNvPr id="2059" name="Line 21"/>
          <p:cNvSpPr>
            <a:spLocks noChangeShapeType="1"/>
          </p:cNvSpPr>
          <p:nvPr/>
        </p:nvSpPr>
        <p:spPr bwMode="auto">
          <a:xfrm flipH="1">
            <a:off x="1771650" y="2538413"/>
            <a:ext cx="522288" cy="633412"/>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uk-UA" sz="1137"/>
          </a:p>
        </p:txBody>
      </p:sp>
      <p:sp>
        <p:nvSpPr>
          <p:cNvPr id="2060" name="Line 22"/>
          <p:cNvSpPr>
            <a:spLocks noChangeShapeType="1"/>
          </p:cNvSpPr>
          <p:nvPr/>
        </p:nvSpPr>
        <p:spPr bwMode="auto">
          <a:xfrm>
            <a:off x="2293938" y="2538415"/>
            <a:ext cx="455612" cy="655637"/>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uk-UA" sz="1137"/>
          </a:p>
        </p:txBody>
      </p:sp>
      <p:sp>
        <p:nvSpPr>
          <p:cNvPr id="2061" name="Line 22"/>
          <p:cNvSpPr>
            <a:spLocks noChangeShapeType="1"/>
          </p:cNvSpPr>
          <p:nvPr/>
        </p:nvSpPr>
        <p:spPr bwMode="auto">
          <a:xfrm>
            <a:off x="2293940" y="2516190"/>
            <a:ext cx="344487" cy="155575"/>
          </a:xfrm>
          <a:prstGeom prst="line">
            <a:avLst/>
          </a:prstGeom>
          <a:noFill/>
          <a:ln w="9525">
            <a:solidFill>
              <a:srgbClr val="990099"/>
            </a:solidFill>
            <a:round/>
            <a:headEnd type="none" w="lg" len="lg"/>
            <a:tailEnd type="triangle" w="med" len="med"/>
          </a:ln>
          <a:extLst>
            <a:ext uri="{909E8E84-426E-40DD-AFC4-6F175D3DCCD1}">
              <a14:hiddenFill xmlns:a14="http://schemas.microsoft.com/office/drawing/2010/main">
                <a:noFill/>
              </a14:hiddenFill>
            </a:ext>
          </a:extLst>
        </p:spPr>
        <p:txBody>
          <a:bodyPr/>
          <a:lstStyle/>
          <a:p>
            <a:pPr>
              <a:defRPr/>
            </a:pPr>
            <a:endParaRPr lang="uk-UA" sz="1137"/>
          </a:p>
        </p:txBody>
      </p:sp>
      <p:sp>
        <p:nvSpPr>
          <p:cNvPr id="53" name="Rectangle 13"/>
          <p:cNvSpPr>
            <a:spLocks noChangeAspect="1" noChangeArrowheads="1"/>
          </p:cNvSpPr>
          <p:nvPr/>
        </p:nvSpPr>
        <p:spPr bwMode="auto">
          <a:xfrm>
            <a:off x="1771650" y="2020890"/>
            <a:ext cx="1081088" cy="534987"/>
          </a:xfrm>
          <a:prstGeom prst="flowChartMultidocument">
            <a:avLst/>
          </a:prstGeom>
          <a:ln>
            <a:headEnd/>
            <a:tailEnd/>
          </a:ln>
        </p:spPr>
        <p:style>
          <a:lnRef idx="2">
            <a:schemeClr val="accent4"/>
          </a:lnRef>
          <a:fillRef idx="1">
            <a:schemeClr val="lt1"/>
          </a:fillRef>
          <a:effectRef idx="0">
            <a:schemeClr val="accent4"/>
          </a:effectRef>
          <a:fontRef idx="minor">
            <a:schemeClr val="dk1"/>
          </a:fontRef>
        </p:style>
        <p:txBody>
          <a:bodyPr/>
          <a:lstStyle/>
          <a:p>
            <a:pPr algn="ctr">
              <a:defRPr/>
            </a:pPr>
            <a:r>
              <a:rPr lang="ru-RU" sz="1390" b="1" dirty="0">
                <a:solidFill>
                  <a:srgbClr val="990099"/>
                </a:solidFill>
                <a:latin typeface="Times New Roman" pitchFamily="18" charset="0"/>
              </a:rPr>
              <a:t>669</a:t>
            </a:r>
            <a:r>
              <a:rPr lang="ru-RU" sz="1264" b="1" dirty="0">
                <a:solidFill>
                  <a:srgbClr val="990099"/>
                </a:solidFill>
                <a:latin typeface="Times New Roman" pitchFamily="18" charset="0"/>
              </a:rPr>
              <a:t>             </a:t>
            </a:r>
            <a:r>
              <a:rPr lang="ru-RU" sz="758" i="1" dirty="0" err="1">
                <a:solidFill>
                  <a:schemeClr val="tx1"/>
                </a:solidFill>
                <a:latin typeface="Times New Roman" pitchFamily="18" charset="0"/>
              </a:rPr>
              <a:t>бюджетів</a:t>
            </a:r>
            <a:endParaRPr lang="ru-RU" sz="758" i="1" dirty="0">
              <a:solidFill>
                <a:schemeClr val="tx1"/>
              </a:solidFill>
              <a:latin typeface="Times New Roman" pitchFamily="18" charset="0"/>
            </a:endParaRPr>
          </a:p>
        </p:txBody>
      </p:sp>
      <p:sp>
        <p:nvSpPr>
          <p:cNvPr id="56" name="Овал 55"/>
          <p:cNvSpPr/>
          <p:nvPr/>
        </p:nvSpPr>
        <p:spPr>
          <a:xfrm>
            <a:off x="1400177" y="2592390"/>
            <a:ext cx="550863" cy="395287"/>
          </a:xfrm>
          <a:prstGeom prst="ellipse">
            <a:avLst/>
          </a:prstGeom>
          <a:solidFill>
            <a:schemeClr val="accent4">
              <a:lumMod val="20000"/>
              <a:lumOff val="80000"/>
            </a:schemeClr>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137" dirty="0">
                <a:solidFill>
                  <a:srgbClr val="990099"/>
                </a:solidFill>
                <a:latin typeface="Cambria" pitchFamily="18" charset="0"/>
              </a:rPr>
              <a:t>24</a:t>
            </a:r>
          </a:p>
        </p:txBody>
      </p:sp>
      <p:sp>
        <p:nvSpPr>
          <p:cNvPr id="2064" name="Rectangle 16"/>
          <p:cNvSpPr>
            <a:spLocks noChangeAspect="1" noChangeArrowheads="1"/>
          </p:cNvSpPr>
          <p:nvPr/>
        </p:nvSpPr>
        <p:spPr bwMode="auto">
          <a:xfrm>
            <a:off x="166690" y="3168652"/>
            <a:ext cx="1412875" cy="473075"/>
          </a:xfrm>
          <a:prstGeom prst="rect">
            <a:avLst/>
          </a:prstGeom>
          <a:solidFill>
            <a:schemeClr val="folHlink"/>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uk-UA" altLang="uk-UA" sz="1264" i="1">
                <a:solidFill>
                  <a:srgbClr val="FFFFFF"/>
                </a:solidFill>
                <a:latin typeface="Times New Roman" panose="02020603050405020304" pitchFamily="18" charset="0"/>
              </a:rPr>
              <a:t>Зведені бюджети </a:t>
            </a:r>
          </a:p>
          <a:p>
            <a:pPr algn="ctr" eaLnBrk="1" hangingPunct="1">
              <a:defRPr/>
            </a:pPr>
            <a:r>
              <a:rPr lang="uk-UA" altLang="uk-UA" sz="1264" i="1">
                <a:solidFill>
                  <a:srgbClr val="FFFFFF"/>
                </a:solidFill>
                <a:latin typeface="Times New Roman" panose="02020603050405020304" pitchFamily="18" charset="0"/>
              </a:rPr>
              <a:t>районів </a:t>
            </a:r>
            <a:endParaRPr lang="ru-RU" altLang="uk-UA" sz="1264">
              <a:solidFill>
                <a:srgbClr val="FFFFFF"/>
              </a:solidFill>
            </a:endParaRPr>
          </a:p>
        </p:txBody>
      </p:sp>
      <p:sp>
        <p:nvSpPr>
          <p:cNvPr id="2065" name="Rectangle 16"/>
          <p:cNvSpPr>
            <a:spLocks noChangeAspect="1" noChangeArrowheads="1"/>
          </p:cNvSpPr>
          <p:nvPr/>
        </p:nvSpPr>
        <p:spPr bwMode="auto">
          <a:xfrm>
            <a:off x="2992438" y="2566990"/>
            <a:ext cx="1435100" cy="460375"/>
          </a:xfrm>
          <a:prstGeom prst="rect">
            <a:avLst/>
          </a:prstGeom>
          <a:solidFill>
            <a:schemeClr val="folHlink"/>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uk-UA" altLang="uk-UA" sz="1264" i="1">
                <a:solidFill>
                  <a:srgbClr val="FFFFFF"/>
                </a:solidFill>
                <a:latin typeface="Times New Roman" panose="02020603050405020304" pitchFamily="18" charset="0"/>
              </a:rPr>
              <a:t>Бюджет                   м. Києва</a:t>
            </a:r>
            <a:endParaRPr lang="ru-RU" altLang="uk-UA" sz="1264">
              <a:solidFill>
                <a:srgbClr val="FFFFFF"/>
              </a:solidFill>
            </a:endParaRPr>
          </a:p>
        </p:txBody>
      </p:sp>
      <p:sp>
        <p:nvSpPr>
          <p:cNvPr id="65" name="Rectangle 3"/>
          <p:cNvSpPr>
            <a:spLocks noChangeArrowheads="1"/>
          </p:cNvSpPr>
          <p:nvPr/>
        </p:nvSpPr>
        <p:spPr bwMode="auto">
          <a:xfrm>
            <a:off x="1512890" y="6453188"/>
            <a:ext cx="1787525" cy="3302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lIns="89946" tIns="44972" rIns="89946" bIns="44972" anchor="ctr"/>
          <a:lstStyle/>
          <a:p>
            <a:pPr algn="ctr">
              <a:defRPr/>
            </a:pPr>
            <a:r>
              <a:rPr lang="uk-UA" sz="1137" b="1" dirty="0">
                <a:latin typeface="Times New Roman" pitchFamily="18" charset="0"/>
              </a:rPr>
              <a:t>МІСЦЕВІ БЮДЖЕТИ </a:t>
            </a:r>
            <a:r>
              <a:rPr lang="uk-UA" sz="1137" b="1" dirty="0">
                <a:solidFill>
                  <a:srgbClr val="C00000"/>
                </a:solidFill>
                <a:latin typeface="Times New Roman" pitchFamily="18" charset="0"/>
              </a:rPr>
              <a:t>*</a:t>
            </a:r>
            <a:endParaRPr lang="ru-RU" sz="1137" b="1" dirty="0">
              <a:solidFill>
                <a:srgbClr val="C00000"/>
              </a:solidFill>
              <a:latin typeface="Times New Roman" pitchFamily="18" charset="0"/>
            </a:endParaRPr>
          </a:p>
        </p:txBody>
      </p:sp>
      <p:sp>
        <p:nvSpPr>
          <p:cNvPr id="68" name="Rectangle 3"/>
          <p:cNvSpPr>
            <a:spLocks noChangeArrowheads="1"/>
          </p:cNvSpPr>
          <p:nvPr/>
        </p:nvSpPr>
        <p:spPr bwMode="auto">
          <a:xfrm>
            <a:off x="2093913" y="6161088"/>
            <a:ext cx="717550" cy="330200"/>
          </a:xfrm>
          <a:prstGeom prst="flowChartMultidocumen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algn="ctr">
              <a:defRPr/>
            </a:pPr>
            <a:r>
              <a:rPr lang="uk-UA" sz="1390" b="1" dirty="0">
                <a:solidFill>
                  <a:srgbClr val="990099"/>
                </a:solidFill>
                <a:latin typeface="Times New Roman" pitchFamily="18" charset="0"/>
              </a:rPr>
              <a:t>11761</a:t>
            </a:r>
            <a:endParaRPr lang="ru-RU" sz="1390" b="1" dirty="0">
              <a:solidFill>
                <a:srgbClr val="990099"/>
              </a:solidFill>
              <a:latin typeface="Times New Roman" pitchFamily="18" charset="0"/>
            </a:endParaRPr>
          </a:p>
        </p:txBody>
      </p:sp>
      <p:sp>
        <p:nvSpPr>
          <p:cNvPr id="2068" name="Стрілка вниз 26"/>
          <p:cNvSpPr>
            <a:spLocks noChangeArrowheads="1"/>
          </p:cNvSpPr>
          <p:nvPr/>
        </p:nvSpPr>
        <p:spPr bwMode="auto">
          <a:xfrm>
            <a:off x="2235200" y="1830388"/>
            <a:ext cx="152400" cy="120650"/>
          </a:xfrm>
          <a:prstGeom prst="downArrow">
            <a:avLst>
              <a:gd name="adj1" fmla="val 50000"/>
              <a:gd name="adj2" fmla="val 50000"/>
            </a:avLst>
          </a:prstGeom>
          <a:solidFill>
            <a:schemeClr val="folHlink"/>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uk-UA" altLang="uk-UA" sz="1264" i="1">
              <a:solidFill>
                <a:srgbClr val="FFFFFF"/>
              </a:solidFill>
              <a:latin typeface="Times New Roman" panose="02020603050405020304" pitchFamily="18" charset="0"/>
            </a:endParaRPr>
          </a:p>
        </p:txBody>
      </p:sp>
      <p:sp>
        <p:nvSpPr>
          <p:cNvPr id="61" name="Овал 60"/>
          <p:cNvSpPr/>
          <p:nvPr/>
        </p:nvSpPr>
        <p:spPr>
          <a:xfrm>
            <a:off x="2595565" y="2566988"/>
            <a:ext cx="471487" cy="393700"/>
          </a:xfrm>
          <a:prstGeom prst="ellipse">
            <a:avLst/>
          </a:prstGeom>
          <a:solidFill>
            <a:schemeClr val="accent4">
              <a:lumMod val="20000"/>
              <a:lumOff val="80000"/>
            </a:schemeClr>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137" dirty="0">
                <a:solidFill>
                  <a:srgbClr val="990099"/>
                </a:solidFill>
                <a:latin typeface="Cambria" pitchFamily="18" charset="0"/>
              </a:rPr>
              <a:t>1</a:t>
            </a:r>
          </a:p>
        </p:txBody>
      </p:sp>
      <p:sp>
        <p:nvSpPr>
          <p:cNvPr id="60" name="Овал 59"/>
          <p:cNvSpPr/>
          <p:nvPr/>
        </p:nvSpPr>
        <p:spPr>
          <a:xfrm>
            <a:off x="1487490" y="3175000"/>
            <a:ext cx="504825" cy="395288"/>
          </a:xfrm>
          <a:prstGeom prst="ellipse">
            <a:avLst/>
          </a:prstGeom>
          <a:solidFill>
            <a:schemeClr val="accent4">
              <a:lumMod val="20000"/>
              <a:lumOff val="80000"/>
            </a:schemeClr>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137" dirty="0">
                <a:solidFill>
                  <a:srgbClr val="990099"/>
                </a:solidFill>
                <a:latin typeface="Cambria" pitchFamily="18" charset="0"/>
              </a:rPr>
              <a:t>47</a:t>
            </a:r>
            <a:r>
              <a:rPr lang="en-US" sz="1137" dirty="0">
                <a:solidFill>
                  <a:srgbClr val="990099"/>
                </a:solidFill>
                <a:latin typeface="Cambria" pitchFamily="18" charset="0"/>
              </a:rPr>
              <a:t>4</a:t>
            </a:r>
            <a:endParaRPr lang="uk-UA" sz="1137" dirty="0">
              <a:solidFill>
                <a:srgbClr val="990099"/>
              </a:solidFill>
              <a:latin typeface="Cambria" pitchFamily="18" charset="0"/>
            </a:endParaRPr>
          </a:p>
        </p:txBody>
      </p:sp>
      <p:sp>
        <p:nvSpPr>
          <p:cNvPr id="2" name="Прямокутник 1"/>
          <p:cNvSpPr/>
          <p:nvPr/>
        </p:nvSpPr>
        <p:spPr>
          <a:xfrm>
            <a:off x="127002" y="1952627"/>
            <a:ext cx="4367213" cy="1865313"/>
          </a:xfrm>
          <a:prstGeom prst="rect">
            <a:avLst/>
          </a:prstGeom>
          <a:noFill/>
          <a:ln>
            <a:solidFill>
              <a:srgbClr val="990099"/>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uk-UA" sz="1137"/>
          </a:p>
        </p:txBody>
      </p:sp>
      <p:sp>
        <p:nvSpPr>
          <p:cNvPr id="76" name="Прямокутник 75"/>
          <p:cNvSpPr/>
          <p:nvPr/>
        </p:nvSpPr>
        <p:spPr>
          <a:xfrm>
            <a:off x="139700" y="4084638"/>
            <a:ext cx="4370388" cy="186531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endParaRPr lang="uk-UA" sz="1137"/>
          </a:p>
        </p:txBody>
      </p:sp>
      <p:sp>
        <p:nvSpPr>
          <p:cNvPr id="2073" name="Rectangle 17"/>
          <p:cNvSpPr>
            <a:spLocks noChangeAspect="1" noChangeArrowheads="1"/>
          </p:cNvSpPr>
          <p:nvPr/>
        </p:nvSpPr>
        <p:spPr bwMode="auto">
          <a:xfrm>
            <a:off x="173040" y="4814888"/>
            <a:ext cx="1203325" cy="527050"/>
          </a:xfrm>
          <a:prstGeom prst="rect">
            <a:avLst/>
          </a:prstGeom>
          <a:solidFill>
            <a:srgbClr val="666699"/>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uk-UA" altLang="uk-UA" sz="1137" i="1" dirty="0">
                <a:solidFill>
                  <a:srgbClr val="FFFFFF"/>
                </a:solidFill>
                <a:latin typeface="Times New Roman" panose="02020603050405020304" pitchFamily="18" charset="0"/>
              </a:rPr>
              <a:t>Міські бюджети міст районного значення</a:t>
            </a:r>
            <a:endParaRPr lang="ru-RU" altLang="uk-UA" sz="1137" dirty="0">
              <a:solidFill>
                <a:srgbClr val="FFFFFF"/>
              </a:solidFill>
            </a:endParaRPr>
          </a:p>
        </p:txBody>
      </p:sp>
      <p:sp>
        <p:nvSpPr>
          <p:cNvPr id="2074" name="Rectangle 18"/>
          <p:cNvSpPr>
            <a:spLocks noChangeAspect="1" noChangeArrowheads="1"/>
          </p:cNvSpPr>
          <p:nvPr/>
        </p:nvSpPr>
        <p:spPr bwMode="auto">
          <a:xfrm>
            <a:off x="193675" y="5481640"/>
            <a:ext cx="1150938" cy="504825"/>
          </a:xfrm>
          <a:prstGeom prst="rect">
            <a:avLst/>
          </a:prstGeom>
          <a:solidFill>
            <a:srgbClr val="666699"/>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uk-UA" altLang="uk-UA" sz="1137" i="1" dirty="0">
                <a:solidFill>
                  <a:srgbClr val="FFFFFF"/>
                </a:solidFill>
                <a:latin typeface="Times New Roman" panose="02020603050405020304" pitchFamily="18" charset="0"/>
              </a:rPr>
              <a:t>Селищні бюджети</a:t>
            </a:r>
            <a:endParaRPr lang="ru-RU" altLang="uk-UA" sz="1137" dirty="0">
              <a:solidFill>
                <a:srgbClr val="FFFFFF"/>
              </a:solidFill>
            </a:endParaRPr>
          </a:p>
        </p:txBody>
      </p:sp>
      <p:sp>
        <p:nvSpPr>
          <p:cNvPr id="2075" name="Rectangle 19"/>
          <p:cNvSpPr>
            <a:spLocks noChangeAspect="1" noChangeArrowheads="1"/>
          </p:cNvSpPr>
          <p:nvPr/>
        </p:nvSpPr>
        <p:spPr bwMode="auto">
          <a:xfrm>
            <a:off x="3106738" y="5453063"/>
            <a:ext cx="1244600" cy="520700"/>
          </a:xfrm>
          <a:prstGeom prst="rect">
            <a:avLst/>
          </a:prstGeom>
          <a:solidFill>
            <a:srgbClr val="666699"/>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uk-UA" altLang="uk-UA" sz="1137" i="1">
                <a:solidFill>
                  <a:srgbClr val="FFFFFF"/>
                </a:solidFill>
                <a:latin typeface="Times New Roman" panose="02020603050405020304" pitchFamily="18" charset="0"/>
              </a:rPr>
              <a:t>Сільські бюджети</a:t>
            </a:r>
            <a:endParaRPr lang="ru-RU" altLang="uk-UA" sz="1137">
              <a:solidFill>
                <a:srgbClr val="FFFFFF"/>
              </a:solidFill>
            </a:endParaRPr>
          </a:p>
        </p:txBody>
      </p:sp>
      <p:sp>
        <p:nvSpPr>
          <p:cNvPr id="2076" name="Rectangle 19"/>
          <p:cNvSpPr>
            <a:spLocks noChangeAspect="1" noChangeArrowheads="1"/>
          </p:cNvSpPr>
          <p:nvPr/>
        </p:nvSpPr>
        <p:spPr bwMode="auto">
          <a:xfrm>
            <a:off x="3106738" y="4860925"/>
            <a:ext cx="1289050" cy="488950"/>
          </a:xfrm>
          <a:prstGeom prst="rect">
            <a:avLst/>
          </a:prstGeom>
          <a:solidFill>
            <a:srgbClr val="666699"/>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uk-UA" altLang="uk-UA" sz="1137" i="1">
                <a:solidFill>
                  <a:srgbClr val="FFFFFF"/>
                </a:solidFill>
                <a:latin typeface="Times New Roman" panose="02020603050405020304" pitchFamily="18" charset="0"/>
              </a:rPr>
              <a:t>Бюджети  районів у містах</a:t>
            </a:r>
            <a:endParaRPr lang="ru-RU" altLang="uk-UA" sz="1137">
              <a:solidFill>
                <a:srgbClr val="FFFFFF"/>
              </a:solidFill>
            </a:endParaRPr>
          </a:p>
        </p:txBody>
      </p:sp>
      <p:sp>
        <p:nvSpPr>
          <p:cNvPr id="58" name="Овал 57"/>
          <p:cNvSpPr/>
          <p:nvPr/>
        </p:nvSpPr>
        <p:spPr>
          <a:xfrm>
            <a:off x="2582865" y="3216275"/>
            <a:ext cx="523875" cy="393700"/>
          </a:xfrm>
          <a:prstGeom prst="ellipse">
            <a:avLst/>
          </a:prstGeom>
          <a:solidFill>
            <a:schemeClr val="accent4">
              <a:lumMod val="20000"/>
              <a:lumOff val="80000"/>
            </a:schemeClr>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137" dirty="0">
                <a:solidFill>
                  <a:srgbClr val="990099"/>
                </a:solidFill>
                <a:latin typeface="Cambria" pitchFamily="18" charset="0"/>
              </a:rPr>
              <a:t>170</a:t>
            </a:r>
          </a:p>
        </p:txBody>
      </p:sp>
      <p:sp>
        <p:nvSpPr>
          <p:cNvPr id="2078" name="Стрілка вниз 26"/>
          <p:cNvSpPr>
            <a:spLocks noChangeArrowheads="1"/>
          </p:cNvSpPr>
          <p:nvPr/>
        </p:nvSpPr>
        <p:spPr bwMode="auto">
          <a:xfrm>
            <a:off x="723902" y="3665538"/>
            <a:ext cx="149225" cy="398462"/>
          </a:xfrm>
          <a:prstGeom prst="downArrow">
            <a:avLst>
              <a:gd name="adj1" fmla="val 50000"/>
              <a:gd name="adj2" fmla="val 50002"/>
            </a:avLst>
          </a:prstGeom>
          <a:solidFill>
            <a:srgbClr val="666699"/>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uk-UA" altLang="uk-UA" sz="1137" i="1">
              <a:solidFill>
                <a:srgbClr val="FFFFFF"/>
              </a:solidFill>
              <a:latin typeface="Times New Roman" panose="02020603050405020304" pitchFamily="18" charset="0"/>
            </a:endParaRPr>
          </a:p>
        </p:txBody>
      </p:sp>
      <p:sp>
        <p:nvSpPr>
          <p:cNvPr id="2079" name="Стрілка вниз 26"/>
          <p:cNvSpPr>
            <a:spLocks noChangeArrowheads="1"/>
          </p:cNvSpPr>
          <p:nvPr/>
        </p:nvSpPr>
        <p:spPr bwMode="auto">
          <a:xfrm>
            <a:off x="3762375" y="3665538"/>
            <a:ext cx="152400" cy="398462"/>
          </a:xfrm>
          <a:prstGeom prst="downArrow">
            <a:avLst>
              <a:gd name="adj1" fmla="val 50000"/>
              <a:gd name="adj2" fmla="val 49995"/>
            </a:avLst>
          </a:prstGeom>
          <a:solidFill>
            <a:srgbClr val="666699"/>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uk-UA" altLang="uk-UA" sz="1137" i="1">
              <a:solidFill>
                <a:srgbClr val="FFFFFF"/>
              </a:solidFill>
              <a:latin typeface="Times New Roman" panose="02020603050405020304" pitchFamily="18" charset="0"/>
            </a:endParaRPr>
          </a:p>
        </p:txBody>
      </p:sp>
      <p:sp>
        <p:nvSpPr>
          <p:cNvPr id="2080" name="Стрілка вниз 26"/>
          <p:cNvSpPr>
            <a:spLocks noChangeArrowheads="1"/>
          </p:cNvSpPr>
          <p:nvPr/>
        </p:nvSpPr>
        <p:spPr bwMode="auto">
          <a:xfrm>
            <a:off x="2247900" y="3951288"/>
            <a:ext cx="153988" cy="119062"/>
          </a:xfrm>
          <a:prstGeom prst="downArrow">
            <a:avLst>
              <a:gd name="adj1" fmla="val 50000"/>
              <a:gd name="adj2" fmla="val 50000"/>
            </a:avLst>
          </a:prstGeom>
          <a:solidFill>
            <a:schemeClr val="folHlink"/>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uk-UA" altLang="uk-UA" sz="1264" i="1">
              <a:solidFill>
                <a:srgbClr val="FFFFFF"/>
              </a:solidFill>
              <a:latin typeface="Times New Roman" panose="02020603050405020304" pitchFamily="18" charset="0"/>
            </a:endParaRPr>
          </a:p>
        </p:txBody>
      </p:sp>
      <p:sp>
        <p:nvSpPr>
          <p:cNvPr id="97" name="Rectangle 13"/>
          <p:cNvSpPr>
            <a:spLocks noChangeAspect="1" noChangeArrowheads="1"/>
          </p:cNvSpPr>
          <p:nvPr/>
        </p:nvSpPr>
        <p:spPr bwMode="auto">
          <a:xfrm>
            <a:off x="1866902" y="4749800"/>
            <a:ext cx="854075" cy="534988"/>
          </a:xfrm>
          <a:prstGeom prst="flowChartMultidocument">
            <a:avLst/>
          </a:prstGeom>
          <a:ln>
            <a:headEnd/>
            <a:tailEnd/>
          </a:ln>
        </p:spPr>
        <p:style>
          <a:lnRef idx="2">
            <a:schemeClr val="accent4"/>
          </a:lnRef>
          <a:fillRef idx="1">
            <a:schemeClr val="lt1"/>
          </a:fillRef>
          <a:effectRef idx="0">
            <a:schemeClr val="accent4"/>
          </a:effectRef>
          <a:fontRef idx="minor">
            <a:schemeClr val="dk1"/>
          </a:fontRef>
        </p:style>
        <p:txBody>
          <a:bodyPr/>
          <a:lstStyle/>
          <a:p>
            <a:pPr algn="ctr">
              <a:defRPr/>
            </a:pPr>
            <a:r>
              <a:rPr lang="ru-RU" sz="1390" b="1" dirty="0">
                <a:solidFill>
                  <a:srgbClr val="990099"/>
                </a:solidFill>
                <a:latin typeface="Times New Roman" pitchFamily="18" charset="0"/>
              </a:rPr>
              <a:t>11092 </a:t>
            </a:r>
            <a:r>
              <a:rPr lang="ru-RU" sz="758" i="1" dirty="0">
                <a:solidFill>
                  <a:schemeClr val="tx1"/>
                </a:solidFill>
                <a:latin typeface="Times New Roman" pitchFamily="18" charset="0"/>
              </a:rPr>
              <a:t>бюджет</a:t>
            </a:r>
            <a:r>
              <a:rPr lang="uk-UA" sz="758" i="1" dirty="0">
                <a:solidFill>
                  <a:schemeClr val="tx1"/>
                </a:solidFill>
                <a:latin typeface="Times New Roman" pitchFamily="18" charset="0"/>
              </a:rPr>
              <a:t>и</a:t>
            </a:r>
            <a:endParaRPr lang="ru-RU" sz="758" i="1" dirty="0">
              <a:solidFill>
                <a:schemeClr val="tx1"/>
              </a:solidFill>
              <a:latin typeface="Times New Roman" pitchFamily="18" charset="0"/>
            </a:endParaRPr>
          </a:p>
        </p:txBody>
      </p:sp>
      <p:sp>
        <p:nvSpPr>
          <p:cNvPr id="2082" name="Стрілка вниз 26"/>
          <p:cNvSpPr>
            <a:spLocks noChangeArrowheads="1"/>
          </p:cNvSpPr>
          <p:nvPr/>
        </p:nvSpPr>
        <p:spPr bwMode="auto">
          <a:xfrm>
            <a:off x="2343150" y="6035675"/>
            <a:ext cx="152400" cy="120650"/>
          </a:xfrm>
          <a:prstGeom prst="downArrow">
            <a:avLst>
              <a:gd name="adj1" fmla="val 50000"/>
              <a:gd name="adj2" fmla="val 50000"/>
            </a:avLst>
          </a:prstGeom>
          <a:solidFill>
            <a:schemeClr val="folHlink"/>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uk-UA" altLang="uk-UA" sz="1264" i="1">
              <a:solidFill>
                <a:srgbClr val="FFFFFF"/>
              </a:solidFill>
              <a:latin typeface="Times New Roman" panose="02020603050405020304" pitchFamily="18" charset="0"/>
            </a:endParaRPr>
          </a:p>
        </p:txBody>
      </p:sp>
      <p:sp>
        <p:nvSpPr>
          <p:cNvPr id="2083" name="TextBox 2"/>
          <p:cNvSpPr txBox="1">
            <a:spLocks noChangeArrowheads="1"/>
          </p:cNvSpPr>
          <p:nvPr/>
        </p:nvSpPr>
        <p:spPr bwMode="auto">
          <a:xfrm>
            <a:off x="88902" y="6130925"/>
            <a:ext cx="180181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uk-UA" altLang="uk-UA" sz="885" i="1" dirty="0">
                <a:solidFill>
                  <a:srgbClr val="C00000"/>
                </a:solidFill>
                <a:latin typeface="Times New Roman" panose="02020603050405020304" pitchFamily="18" charset="0"/>
                <a:cs typeface="Times New Roman" panose="02020603050405020304" pitchFamily="18" charset="0"/>
              </a:rPr>
              <a:t>* без місцевих бюджетів Автономної Республіки Крим  та м. Севастополь </a:t>
            </a:r>
            <a:r>
              <a:rPr lang="uk-UA" altLang="uk-UA" sz="758" i="1" dirty="0">
                <a:solidFill>
                  <a:srgbClr val="C00000"/>
                </a:solidFill>
                <a:latin typeface="Times New Roman" panose="02020603050405020304" pitchFamily="18" charset="0"/>
                <a:cs typeface="Times New Roman" panose="02020603050405020304" pitchFamily="18" charset="0"/>
              </a:rPr>
              <a:t>(326 бюджетів)</a:t>
            </a:r>
          </a:p>
        </p:txBody>
      </p:sp>
      <p:sp>
        <p:nvSpPr>
          <p:cNvPr id="102" name="Овал 101"/>
          <p:cNvSpPr/>
          <p:nvPr/>
        </p:nvSpPr>
        <p:spPr>
          <a:xfrm>
            <a:off x="1243013" y="4929190"/>
            <a:ext cx="539750" cy="422275"/>
          </a:xfrm>
          <a:prstGeom prst="ellipse">
            <a:avLst/>
          </a:prstGeom>
          <a:solidFill>
            <a:schemeClr val="accent4">
              <a:lumMod val="20000"/>
              <a:lumOff val="80000"/>
            </a:schemeClr>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137" dirty="0">
                <a:solidFill>
                  <a:srgbClr val="666699"/>
                </a:solidFill>
                <a:latin typeface="Cambria" pitchFamily="18" charset="0"/>
              </a:rPr>
              <a:t>269</a:t>
            </a:r>
          </a:p>
        </p:txBody>
      </p:sp>
      <p:sp>
        <p:nvSpPr>
          <p:cNvPr id="103" name="Овал 102"/>
          <p:cNvSpPr/>
          <p:nvPr/>
        </p:nvSpPr>
        <p:spPr>
          <a:xfrm>
            <a:off x="1219200" y="5499100"/>
            <a:ext cx="539750" cy="446088"/>
          </a:xfrm>
          <a:prstGeom prst="ellipse">
            <a:avLst/>
          </a:prstGeom>
          <a:solidFill>
            <a:schemeClr val="accent4">
              <a:lumMod val="20000"/>
              <a:lumOff val="80000"/>
            </a:schemeClr>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137" dirty="0">
                <a:solidFill>
                  <a:srgbClr val="666699"/>
                </a:solidFill>
                <a:latin typeface="Cambria" pitchFamily="18" charset="0"/>
              </a:rPr>
              <a:t>743</a:t>
            </a:r>
          </a:p>
        </p:txBody>
      </p:sp>
      <p:sp>
        <p:nvSpPr>
          <p:cNvPr id="104" name="Овал 103"/>
          <p:cNvSpPr/>
          <p:nvPr/>
        </p:nvSpPr>
        <p:spPr>
          <a:xfrm>
            <a:off x="2738440" y="4957765"/>
            <a:ext cx="452437" cy="395287"/>
          </a:xfrm>
          <a:prstGeom prst="ellipse">
            <a:avLst/>
          </a:prstGeom>
          <a:solidFill>
            <a:schemeClr val="accent4">
              <a:lumMod val="20000"/>
              <a:lumOff val="80000"/>
            </a:schemeClr>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137" dirty="0">
                <a:solidFill>
                  <a:srgbClr val="666699"/>
                </a:solidFill>
                <a:latin typeface="Cambria" pitchFamily="18" charset="0"/>
              </a:rPr>
              <a:t>48</a:t>
            </a:r>
          </a:p>
        </p:txBody>
      </p:sp>
      <p:sp>
        <p:nvSpPr>
          <p:cNvPr id="105" name="Овал 104"/>
          <p:cNvSpPr/>
          <p:nvPr/>
        </p:nvSpPr>
        <p:spPr>
          <a:xfrm>
            <a:off x="2487615" y="5499100"/>
            <a:ext cx="814387" cy="395288"/>
          </a:xfrm>
          <a:prstGeom prst="ellipse">
            <a:avLst/>
          </a:prstGeom>
          <a:solidFill>
            <a:schemeClr val="accent4">
              <a:lumMod val="20000"/>
              <a:lumOff val="80000"/>
            </a:schemeClr>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137" dirty="0">
                <a:solidFill>
                  <a:srgbClr val="666699"/>
                </a:solidFill>
                <a:latin typeface="Cambria" pitchFamily="18" charset="0"/>
              </a:rPr>
              <a:t>10032</a:t>
            </a:r>
          </a:p>
        </p:txBody>
      </p:sp>
      <p:sp>
        <p:nvSpPr>
          <p:cNvPr id="2088" name="Rectangle 14"/>
          <p:cNvSpPr>
            <a:spLocks noChangeAspect="1" noChangeArrowheads="1"/>
          </p:cNvSpPr>
          <p:nvPr/>
        </p:nvSpPr>
        <p:spPr bwMode="auto">
          <a:xfrm>
            <a:off x="4721227" y="2586040"/>
            <a:ext cx="1408113" cy="460375"/>
          </a:xfrm>
          <a:prstGeom prst="rect">
            <a:avLst/>
          </a:prstGeom>
          <a:solidFill>
            <a:schemeClr val="folHlink"/>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uk-UA" altLang="uk-UA" sz="1264" i="1">
                <a:solidFill>
                  <a:srgbClr val="FFFFFF"/>
                </a:solidFill>
                <a:latin typeface="Times New Roman" panose="02020603050405020304" pitchFamily="18" charset="0"/>
              </a:rPr>
              <a:t>Обласні  бюджети</a:t>
            </a:r>
            <a:endParaRPr lang="ru-RU" altLang="uk-UA" sz="1264">
              <a:solidFill>
                <a:srgbClr val="FFFFFF"/>
              </a:solidFill>
            </a:endParaRPr>
          </a:p>
        </p:txBody>
      </p:sp>
      <p:sp>
        <p:nvSpPr>
          <p:cNvPr id="2089" name="Rectangle 15"/>
          <p:cNvSpPr>
            <a:spLocks noChangeAspect="1" noChangeArrowheads="1"/>
          </p:cNvSpPr>
          <p:nvPr/>
        </p:nvSpPr>
        <p:spPr bwMode="auto">
          <a:xfrm>
            <a:off x="7543800" y="3209925"/>
            <a:ext cx="1435100" cy="592138"/>
          </a:xfrm>
          <a:prstGeom prst="rect">
            <a:avLst/>
          </a:prstGeom>
          <a:solidFill>
            <a:schemeClr val="folHlink"/>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uk-UA" altLang="uk-UA" sz="1264" i="1" dirty="0">
                <a:solidFill>
                  <a:srgbClr val="FFFFFF"/>
                </a:solidFill>
                <a:latin typeface="Times New Roman" panose="02020603050405020304" pitchFamily="18" charset="0"/>
              </a:rPr>
              <a:t>Бюджети громад (міста, селища, села)</a:t>
            </a:r>
            <a:endParaRPr lang="ru-RU" altLang="uk-UA" sz="1264" dirty="0">
              <a:solidFill>
                <a:srgbClr val="FFFFFF"/>
              </a:solidFill>
            </a:endParaRPr>
          </a:p>
        </p:txBody>
      </p:sp>
      <p:sp>
        <p:nvSpPr>
          <p:cNvPr id="2090" name="Line 20"/>
          <p:cNvSpPr>
            <a:spLocks noChangeShapeType="1"/>
          </p:cNvSpPr>
          <p:nvPr/>
        </p:nvSpPr>
        <p:spPr bwMode="auto">
          <a:xfrm flipH="1">
            <a:off x="6496052" y="2541588"/>
            <a:ext cx="347663" cy="133350"/>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uk-UA" sz="1137"/>
          </a:p>
        </p:txBody>
      </p:sp>
      <p:sp>
        <p:nvSpPr>
          <p:cNvPr id="2091" name="Line 21"/>
          <p:cNvSpPr>
            <a:spLocks noChangeShapeType="1"/>
          </p:cNvSpPr>
          <p:nvPr/>
        </p:nvSpPr>
        <p:spPr bwMode="auto">
          <a:xfrm flipH="1">
            <a:off x="6405563" y="2541588"/>
            <a:ext cx="438150" cy="696912"/>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uk-UA" sz="1137"/>
          </a:p>
        </p:txBody>
      </p:sp>
      <p:sp>
        <p:nvSpPr>
          <p:cNvPr id="2092" name="Line 22"/>
          <p:cNvSpPr>
            <a:spLocks noChangeShapeType="1"/>
          </p:cNvSpPr>
          <p:nvPr/>
        </p:nvSpPr>
        <p:spPr bwMode="auto">
          <a:xfrm>
            <a:off x="6843713" y="2562225"/>
            <a:ext cx="457200" cy="65563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uk-UA" sz="1137"/>
          </a:p>
        </p:txBody>
      </p:sp>
      <p:sp>
        <p:nvSpPr>
          <p:cNvPr id="2093" name="Line 22"/>
          <p:cNvSpPr>
            <a:spLocks noChangeShapeType="1"/>
          </p:cNvSpPr>
          <p:nvPr/>
        </p:nvSpPr>
        <p:spPr bwMode="auto">
          <a:xfrm>
            <a:off x="6843715" y="2541590"/>
            <a:ext cx="346075" cy="153987"/>
          </a:xfrm>
          <a:prstGeom prst="line">
            <a:avLst/>
          </a:prstGeom>
          <a:noFill/>
          <a:ln w="9525">
            <a:solidFill>
              <a:srgbClr val="990099"/>
            </a:solidFill>
            <a:round/>
            <a:headEnd type="none" w="lg" len="lg"/>
            <a:tailEnd type="triangle" w="med" len="med"/>
          </a:ln>
          <a:extLst>
            <a:ext uri="{909E8E84-426E-40DD-AFC4-6F175D3DCCD1}">
              <a14:hiddenFill xmlns:a14="http://schemas.microsoft.com/office/drawing/2010/main">
                <a:noFill/>
              </a14:hiddenFill>
            </a:ext>
          </a:extLst>
        </p:spPr>
        <p:txBody>
          <a:bodyPr/>
          <a:lstStyle/>
          <a:p>
            <a:pPr>
              <a:defRPr/>
            </a:pPr>
            <a:endParaRPr lang="uk-UA" sz="1137"/>
          </a:p>
        </p:txBody>
      </p:sp>
      <p:sp>
        <p:nvSpPr>
          <p:cNvPr id="114" name="Овал 113"/>
          <p:cNvSpPr/>
          <p:nvPr/>
        </p:nvSpPr>
        <p:spPr>
          <a:xfrm>
            <a:off x="6034090" y="2627315"/>
            <a:ext cx="554037" cy="395287"/>
          </a:xfrm>
          <a:prstGeom prst="ellipse">
            <a:avLst/>
          </a:prstGeom>
          <a:solidFill>
            <a:schemeClr val="accent4">
              <a:lumMod val="20000"/>
              <a:lumOff val="80000"/>
            </a:schemeClr>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137" dirty="0">
                <a:solidFill>
                  <a:srgbClr val="990099"/>
                </a:solidFill>
                <a:latin typeface="Cambria" pitchFamily="18" charset="0"/>
              </a:rPr>
              <a:t>24</a:t>
            </a:r>
          </a:p>
        </p:txBody>
      </p:sp>
      <p:sp>
        <p:nvSpPr>
          <p:cNvPr id="2095" name="Rectangle 16"/>
          <p:cNvSpPr>
            <a:spLocks noChangeAspect="1" noChangeArrowheads="1"/>
          </p:cNvSpPr>
          <p:nvPr/>
        </p:nvSpPr>
        <p:spPr bwMode="auto">
          <a:xfrm>
            <a:off x="4716465" y="3170240"/>
            <a:ext cx="1412875" cy="630237"/>
          </a:xfrm>
          <a:prstGeom prst="rect">
            <a:avLst/>
          </a:prstGeom>
          <a:solidFill>
            <a:schemeClr val="folHlink"/>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uk-UA" altLang="uk-UA" sz="1264" i="1">
                <a:solidFill>
                  <a:srgbClr val="FFFFFF"/>
                </a:solidFill>
                <a:latin typeface="Times New Roman" panose="02020603050405020304" pitchFamily="18" charset="0"/>
              </a:rPr>
              <a:t>Районні </a:t>
            </a:r>
          </a:p>
          <a:p>
            <a:pPr algn="ctr" eaLnBrk="1" hangingPunct="1">
              <a:defRPr/>
            </a:pPr>
            <a:r>
              <a:rPr lang="uk-UA" altLang="uk-UA" sz="1264" i="1">
                <a:solidFill>
                  <a:srgbClr val="FFFFFF"/>
                </a:solidFill>
                <a:latin typeface="Times New Roman" panose="02020603050405020304" pitchFamily="18" charset="0"/>
              </a:rPr>
              <a:t>бюджети</a:t>
            </a:r>
            <a:endParaRPr lang="ru-RU" altLang="uk-UA" sz="1264">
              <a:solidFill>
                <a:srgbClr val="FFFFFF"/>
              </a:solidFill>
            </a:endParaRPr>
          </a:p>
        </p:txBody>
      </p:sp>
      <p:sp>
        <p:nvSpPr>
          <p:cNvPr id="2096" name="Rectangle 16"/>
          <p:cNvSpPr>
            <a:spLocks noChangeAspect="1" noChangeArrowheads="1"/>
          </p:cNvSpPr>
          <p:nvPr/>
        </p:nvSpPr>
        <p:spPr bwMode="auto">
          <a:xfrm>
            <a:off x="7543800" y="2590802"/>
            <a:ext cx="1435100" cy="460375"/>
          </a:xfrm>
          <a:prstGeom prst="rect">
            <a:avLst/>
          </a:prstGeom>
          <a:solidFill>
            <a:schemeClr val="folHlink"/>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uk-UA" altLang="uk-UA" sz="1264" i="1">
                <a:solidFill>
                  <a:srgbClr val="FFFFFF"/>
                </a:solidFill>
                <a:latin typeface="Times New Roman" panose="02020603050405020304" pitchFamily="18" charset="0"/>
              </a:rPr>
              <a:t>Бюджет                   м. Києва</a:t>
            </a:r>
            <a:endParaRPr lang="ru-RU" altLang="uk-UA" sz="1264">
              <a:solidFill>
                <a:srgbClr val="FFFFFF"/>
              </a:solidFill>
            </a:endParaRPr>
          </a:p>
        </p:txBody>
      </p:sp>
      <p:sp>
        <p:nvSpPr>
          <p:cNvPr id="117" name="Овал 116"/>
          <p:cNvSpPr/>
          <p:nvPr/>
        </p:nvSpPr>
        <p:spPr>
          <a:xfrm>
            <a:off x="7145340" y="2590800"/>
            <a:ext cx="471487" cy="395288"/>
          </a:xfrm>
          <a:prstGeom prst="ellipse">
            <a:avLst/>
          </a:prstGeom>
          <a:solidFill>
            <a:schemeClr val="accent4">
              <a:lumMod val="20000"/>
              <a:lumOff val="80000"/>
            </a:schemeClr>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137" dirty="0">
                <a:solidFill>
                  <a:srgbClr val="990099"/>
                </a:solidFill>
                <a:latin typeface="Cambria" pitchFamily="18" charset="0"/>
              </a:rPr>
              <a:t>1</a:t>
            </a:r>
          </a:p>
        </p:txBody>
      </p:sp>
      <p:sp>
        <p:nvSpPr>
          <p:cNvPr id="118" name="Прямокутник 117"/>
          <p:cNvSpPr/>
          <p:nvPr/>
        </p:nvSpPr>
        <p:spPr>
          <a:xfrm>
            <a:off x="4638675" y="1960565"/>
            <a:ext cx="4368800" cy="2371725"/>
          </a:xfrm>
          <a:prstGeom prst="rect">
            <a:avLst/>
          </a:prstGeom>
          <a:noFill/>
          <a:ln>
            <a:solidFill>
              <a:srgbClr val="990099"/>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uk-UA" sz="1137"/>
          </a:p>
        </p:txBody>
      </p:sp>
      <p:sp>
        <p:nvSpPr>
          <p:cNvPr id="2099" name="Rectangle 17"/>
          <p:cNvSpPr>
            <a:spLocks noChangeAspect="1" noChangeArrowheads="1"/>
          </p:cNvSpPr>
          <p:nvPr/>
        </p:nvSpPr>
        <p:spPr bwMode="auto">
          <a:xfrm>
            <a:off x="180977" y="4178300"/>
            <a:ext cx="1203325" cy="534988"/>
          </a:xfrm>
          <a:prstGeom prst="rect">
            <a:avLst/>
          </a:prstGeom>
          <a:solidFill>
            <a:srgbClr val="666699"/>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uk-UA" altLang="uk-UA" sz="1137" i="1">
                <a:solidFill>
                  <a:srgbClr val="FFFFFF"/>
                </a:solidFill>
                <a:latin typeface="Times New Roman" panose="02020603050405020304" pitchFamily="18" charset="0"/>
              </a:rPr>
              <a:t>Районні бюджети</a:t>
            </a:r>
            <a:endParaRPr lang="ru-RU" altLang="uk-UA" sz="1137">
              <a:solidFill>
                <a:srgbClr val="FFFFFF"/>
              </a:solidFill>
            </a:endParaRPr>
          </a:p>
        </p:txBody>
      </p:sp>
      <p:sp>
        <p:nvSpPr>
          <p:cNvPr id="2100" name="Rectangle 17"/>
          <p:cNvSpPr>
            <a:spLocks noChangeAspect="1" noChangeArrowheads="1"/>
          </p:cNvSpPr>
          <p:nvPr/>
        </p:nvSpPr>
        <p:spPr bwMode="auto">
          <a:xfrm>
            <a:off x="3106738" y="4186238"/>
            <a:ext cx="1289050" cy="527050"/>
          </a:xfrm>
          <a:prstGeom prst="rect">
            <a:avLst/>
          </a:prstGeom>
          <a:solidFill>
            <a:srgbClr val="666699"/>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uk-UA" altLang="uk-UA" sz="1137" i="1">
                <a:solidFill>
                  <a:srgbClr val="FFFFFF"/>
                </a:solidFill>
                <a:latin typeface="Times New Roman" panose="02020603050405020304" pitchFamily="18" charset="0"/>
              </a:rPr>
              <a:t>Міські бюджети міст обласного значення</a:t>
            </a:r>
            <a:endParaRPr lang="ru-RU" altLang="uk-UA" sz="1137">
              <a:solidFill>
                <a:srgbClr val="FFFFFF"/>
              </a:solidFill>
            </a:endParaRPr>
          </a:p>
        </p:txBody>
      </p:sp>
      <p:sp>
        <p:nvSpPr>
          <p:cNvPr id="63" name="Овал 62"/>
          <p:cNvSpPr/>
          <p:nvPr/>
        </p:nvSpPr>
        <p:spPr>
          <a:xfrm>
            <a:off x="1166815" y="4254500"/>
            <a:ext cx="504825" cy="393700"/>
          </a:xfrm>
          <a:prstGeom prst="ellipse">
            <a:avLst/>
          </a:prstGeom>
          <a:solidFill>
            <a:schemeClr val="accent4">
              <a:lumMod val="20000"/>
              <a:lumOff val="80000"/>
            </a:schemeClr>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137" dirty="0">
                <a:solidFill>
                  <a:srgbClr val="666699"/>
                </a:solidFill>
                <a:latin typeface="Cambria" pitchFamily="18" charset="0"/>
              </a:rPr>
              <a:t>47</a:t>
            </a:r>
            <a:r>
              <a:rPr lang="en-US" sz="1137" dirty="0">
                <a:solidFill>
                  <a:srgbClr val="666699"/>
                </a:solidFill>
                <a:latin typeface="Cambria" pitchFamily="18" charset="0"/>
              </a:rPr>
              <a:t>4</a:t>
            </a:r>
            <a:endParaRPr lang="uk-UA" sz="1137" dirty="0">
              <a:solidFill>
                <a:srgbClr val="666699"/>
              </a:solidFill>
              <a:latin typeface="Cambria" pitchFamily="18" charset="0"/>
            </a:endParaRPr>
          </a:p>
        </p:txBody>
      </p:sp>
      <p:sp>
        <p:nvSpPr>
          <p:cNvPr id="64" name="Овал 63"/>
          <p:cNvSpPr/>
          <p:nvPr/>
        </p:nvSpPr>
        <p:spPr>
          <a:xfrm>
            <a:off x="2668590" y="4230690"/>
            <a:ext cx="522287" cy="395287"/>
          </a:xfrm>
          <a:prstGeom prst="ellipse">
            <a:avLst/>
          </a:prstGeom>
          <a:solidFill>
            <a:schemeClr val="accent4">
              <a:lumMod val="20000"/>
              <a:lumOff val="80000"/>
            </a:schemeClr>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137" dirty="0">
                <a:solidFill>
                  <a:srgbClr val="666699"/>
                </a:solidFill>
                <a:latin typeface="Cambria" pitchFamily="18" charset="0"/>
              </a:rPr>
              <a:t>170</a:t>
            </a:r>
          </a:p>
        </p:txBody>
      </p:sp>
      <p:sp>
        <p:nvSpPr>
          <p:cNvPr id="2103" name="Стрілка вниз 26"/>
          <p:cNvSpPr>
            <a:spLocks noChangeArrowheads="1"/>
          </p:cNvSpPr>
          <p:nvPr/>
        </p:nvSpPr>
        <p:spPr bwMode="auto">
          <a:xfrm>
            <a:off x="6823075" y="1830388"/>
            <a:ext cx="152400" cy="119062"/>
          </a:xfrm>
          <a:prstGeom prst="downArrow">
            <a:avLst>
              <a:gd name="adj1" fmla="val 50000"/>
              <a:gd name="adj2" fmla="val 50000"/>
            </a:avLst>
          </a:prstGeom>
          <a:solidFill>
            <a:schemeClr val="folHlink"/>
          </a:solidFill>
          <a:ln w="9525">
            <a:solidFill>
              <a:srgbClr val="0000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uk-UA" altLang="uk-UA" sz="1264" i="1">
              <a:solidFill>
                <a:srgbClr val="FFFFFF"/>
              </a:solidFill>
              <a:latin typeface="Times New Roman" panose="02020603050405020304" pitchFamily="18" charset="0"/>
            </a:endParaRPr>
          </a:p>
        </p:txBody>
      </p:sp>
      <p:sp>
        <p:nvSpPr>
          <p:cNvPr id="67" name="Rectangle 3"/>
          <p:cNvSpPr>
            <a:spLocks noChangeArrowheads="1"/>
          </p:cNvSpPr>
          <p:nvPr/>
        </p:nvSpPr>
        <p:spPr bwMode="auto">
          <a:xfrm>
            <a:off x="6021390" y="3951288"/>
            <a:ext cx="1785937" cy="3302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lIns="89946" tIns="44972" rIns="89946" bIns="44972" anchor="ctr"/>
          <a:lstStyle/>
          <a:p>
            <a:pPr algn="ctr">
              <a:defRPr/>
            </a:pPr>
            <a:r>
              <a:rPr lang="uk-UA" sz="1137" b="1" dirty="0">
                <a:latin typeface="Times New Roman" pitchFamily="18" charset="0"/>
              </a:rPr>
              <a:t>МІСЦЕВІ БЮДЖЕТИ </a:t>
            </a:r>
            <a:r>
              <a:rPr lang="uk-UA" sz="1137" b="1" dirty="0">
                <a:solidFill>
                  <a:srgbClr val="C00000"/>
                </a:solidFill>
                <a:latin typeface="Times New Roman" pitchFamily="18" charset="0"/>
              </a:rPr>
              <a:t>*</a:t>
            </a:r>
            <a:endParaRPr lang="ru-RU" sz="1137" b="1" dirty="0">
              <a:solidFill>
                <a:srgbClr val="C00000"/>
              </a:solidFill>
              <a:latin typeface="Times New Roman" pitchFamily="18" charset="0"/>
            </a:endParaRPr>
          </a:p>
        </p:txBody>
      </p:sp>
      <p:sp>
        <p:nvSpPr>
          <p:cNvPr id="69" name="Rectangle 13"/>
          <p:cNvSpPr>
            <a:spLocks noChangeAspect="1" noChangeArrowheads="1"/>
          </p:cNvSpPr>
          <p:nvPr/>
        </p:nvSpPr>
        <p:spPr bwMode="auto">
          <a:xfrm>
            <a:off x="6359525" y="1995488"/>
            <a:ext cx="1081088" cy="533400"/>
          </a:xfrm>
          <a:prstGeom prst="flowChartMultidocument">
            <a:avLst/>
          </a:prstGeom>
          <a:ln>
            <a:headEnd/>
            <a:tailEnd/>
          </a:ln>
        </p:spPr>
        <p:style>
          <a:lnRef idx="2">
            <a:schemeClr val="accent4"/>
          </a:lnRef>
          <a:fillRef idx="1">
            <a:schemeClr val="lt1"/>
          </a:fillRef>
          <a:effectRef idx="0">
            <a:schemeClr val="accent4"/>
          </a:effectRef>
          <a:fontRef idx="minor">
            <a:schemeClr val="dk1"/>
          </a:fontRef>
        </p:style>
        <p:txBody>
          <a:bodyPr/>
          <a:lstStyle/>
          <a:p>
            <a:pPr algn="ctr">
              <a:defRPr/>
            </a:pPr>
            <a:r>
              <a:rPr lang="ru-RU" sz="1390" b="1" dirty="0">
                <a:solidFill>
                  <a:srgbClr val="990099"/>
                </a:solidFill>
                <a:latin typeface="Times New Roman" pitchFamily="18" charset="0"/>
              </a:rPr>
              <a:t>1625 </a:t>
            </a:r>
            <a:r>
              <a:rPr lang="ru-RU" sz="758" i="1" dirty="0" err="1">
                <a:solidFill>
                  <a:schemeClr val="tx1"/>
                </a:solidFill>
                <a:latin typeface="Times New Roman" pitchFamily="18" charset="0"/>
              </a:rPr>
              <a:t>бюджетів</a:t>
            </a:r>
            <a:endParaRPr lang="ru-RU" sz="758" i="1" dirty="0">
              <a:solidFill>
                <a:schemeClr val="tx1"/>
              </a:solidFill>
              <a:latin typeface="Times New Roman" pitchFamily="18" charset="0"/>
            </a:endParaRPr>
          </a:p>
        </p:txBody>
      </p:sp>
      <p:sp>
        <p:nvSpPr>
          <p:cNvPr id="70" name="Овал 69"/>
          <p:cNvSpPr/>
          <p:nvPr/>
        </p:nvSpPr>
        <p:spPr>
          <a:xfrm>
            <a:off x="6032500" y="3254375"/>
            <a:ext cx="636588" cy="393700"/>
          </a:xfrm>
          <a:prstGeom prst="ellipse">
            <a:avLst/>
          </a:prstGeom>
          <a:solidFill>
            <a:schemeClr val="accent4">
              <a:lumMod val="20000"/>
              <a:lumOff val="80000"/>
            </a:schemeClr>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137" dirty="0">
                <a:solidFill>
                  <a:srgbClr val="990099"/>
                </a:solidFill>
                <a:latin typeface="Cambria" pitchFamily="18" charset="0"/>
                <a:sym typeface="Symbol"/>
              </a:rPr>
              <a:t>100</a:t>
            </a:r>
            <a:endParaRPr lang="uk-UA" sz="1137" dirty="0">
              <a:solidFill>
                <a:srgbClr val="990099"/>
              </a:solidFill>
              <a:latin typeface="Cambria" pitchFamily="18" charset="0"/>
            </a:endParaRPr>
          </a:p>
        </p:txBody>
      </p:sp>
      <p:sp>
        <p:nvSpPr>
          <p:cNvPr id="71" name="Овал 70"/>
          <p:cNvSpPr/>
          <p:nvPr/>
        </p:nvSpPr>
        <p:spPr>
          <a:xfrm>
            <a:off x="6843715" y="3254375"/>
            <a:ext cx="757237" cy="393700"/>
          </a:xfrm>
          <a:prstGeom prst="ellipse">
            <a:avLst/>
          </a:prstGeom>
          <a:solidFill>
            <a:schemeClr val="accent4">
              <a:lumMod val="20000"/>
              <a:lumOff val="80000"/>
            </a:schemeClr>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137" dirty="0">
                <a:solidFill>
                  <a:srgbClr val="990099"/>
                </a:solidFill>
                <a:latin typeface="Cambria" pitchFamily="18" charset="0"/>
                <a:sym typeface="Symbol"/>
              </a:rPr>
              <a:t>1500</a:t>
            </a:r>
            <a:endParaRPr lang="uk-UA" sz="1137" dirty="0">
              <a:solidFill>
                <a:srgbClr val="990099"/>
              </a:solidFill>
              <a:latin typeface="Cambria" pitchFamily="18" charset="0"/>
            </a:endParaRPr>
          </a:p>
        </p:txBody>
      </p:sp>
      <p:sp>
        <p:nvSpPr>
          <p:cNvPr id="2108" name="Прямокутник 10"/>
          <p:cNvSpPr>
            <a:spLocks noChangeArrowheads="1"/>
          </p:cNvSpPr>
          <p:nvPr/>
        </p:nvSpPr>
        <p:spPr bwMode="auto">
          <a:xfrm>
            <a:off x="4638675" y="5081588"/>
            <a:ext cx="442595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2913" indent="-442913"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lnSpc>
                <a:spcPct val="150000"/>
              </a:lnSpc>
              <a:spcBef>
                <a:spcPts val="379"/>
              </a:spcBef>
              <a:buSzPct val="190000"/>
              <a:buBlip>
                <a:blip r:embed="rId2"/>
              </a:buBlip>
              <a:defRPr/>
            </a:pPr>
            <a:r>
              <a:rPr lang="uk-UA" altLang="uk-UA" sz="1011" b="1" dirty="0">
                <a:solidFill>
                  <a:schemeClr val="tx2"/>
                </a:solidFill>
                <a:latin typeface="Times New Roman" panose="02020603050405020304" pitchFamily="18" charset="0"/>
                <a:cs typeface="Times New Roman" panose="02020603050405020304" pitchFamily="18" charset="0"/>
              </a:rPr>
              <a:t>Громади, об'єднані </a:t>
            </a:r>
            <a:r>
              <a:rPr lang="uk-UA" altLang="uk-UA" sz="1011" dirty="0">
                <a:solidFill>
                  <a:schemeClr val="tx2"/>
                </a:solidFill>
                <a:latin typeface="Times New Roman" panose="02020603050405020304" pitchFamily="18" charset="0"/>
                <a:cs typeface="Times New Roman" panose="02020603050405020304" pitchFamily="18" charset="0"/>
              </a:rPr>
              <a:t>відповідно до критеріїв, визначених Законом про добровільне об'єднання територіальних громад** , </a:t>
            </a:r>
            <a:r>
              <a:rPr lang="uk-UA" altLang="uk-UA" sz="1011" b="1" dirty="0">
                <a:solidFill>
                  <a:schemeClr val="tx2"/>
                </a:solidFill>
                <a:latin typeface="Times New Roman" panose="02020603050405020304" pitchFamily="18" charset="0"/>
                <a:cs typeface="Times New Roman" panose="02020603050405020304" pitchFamily="18" charset="0"/>
              </a:rPr>
              <a:t>матимуть</a:t>
            </a:r>
            <a:r>
              <a:rPr lang="uk-UA" altLang="uk-UA" sz="1011" dirty="0">
                <a:solidFill>
                  <a:schemeClr val="tx2"/>
                </a:solidFill>
                <a:latin typeface="Times New Roman" panose="02020603050405020304" pitchFamily="18" charset="0"/>
                <a:cs typeface="Times New Roman" panose="02020603050405020304" pitchFamily="18" charset="0"/>
              </a:rPr>
              <a:t>  </a:t>
            </a:r>
            <a:r>
              <a:rPr lang="uk-UA" altLang="uk-UA" sz="1011" b="1" dirty="0">
                <a:solidFill>
                  <a:schemeClr val="tx2"/>
                </a:solidFill>
                <a:latin typeface="Times New Roman" panose="02020603050405020304" pitchFamily="18" charset="0"/>
                <a:cs typeface="Times New Roman" panose="02020603050405020304" pitchFamily="18" charset="0"/>
              </a:rPr>
              <a:t>такі ж</a:t>
            </a:r>
            <a:r>
              <a:rPr lang="uk-UA" altLang="uk-UA" sz="1011" dirty="0">
                <a:solidFill>
                  <a:schemeClr val="tx2"/>
                </a:solidFill>
                <a:latin typeface="Times New Roman" panose="02020603050405020304" pitchFamily="18" charset="0"/>
                <a:cs typeface="Times New Roman" panose="02020603050405020304" pitchFamily="18" charset="0"/>
              </a:rPr>
              <a:t> </a:t>
            </a:r>
            <a:r>
              <a:rPr lang="uk-UA" altLang="uk-UA" sz="1011" b="1" dirty="0">
                <a:solidFill>
                  <a:schemeClr val="tx2"/>
                </a:solidFill>
                <a:latin typeface="Times New Roman" panose="02020603050405020304" pitchFamily="18" charset="0"/>
                <a:cs typeface="Times New Roman" panose="02020603050405020304" pitchFamily="18" charset="0"/>
              </a:rPr>
              <a:t>повноваження, </a:t>
            </a:r>
            <a:r>
              <a:rPr lang="uk-UA" altLang="uk-UA" sz="1011" b="1" dirty="0">
                <a:solidFill>
                  <a:srgbClr val="FF0000"/>
                </a:solidFill>
                <a:latin typeface="Times New Roman" panose="02020603050405020304" pitchFamily="18" charset="0"/>
                <a:cs typeface="Times New Roman" panose="02020603050405020304" pitchFamily="18" charset="0"/>
              </a:rPr>
              <a:t>як   міста обласного значення </a:t>
            </a:r>
          </a:p>
          <a:p>
            <a:pPr algn="just" eaLnBrk="1" hangingPunct="1">
              <a:lnSpc>
                <a:spcPct val="150000"/>
              </a:lnSpc>
              <a:spcBef>
                <a:spcPts val="379"/>
              </a:spcBef>
              <a:buSzPct val="190000"/>
              <a:buBlip>
                <a:blip r:embed="rId2"/>
              </a:buBlip>
              <a:defRPr/>
            </a:pPr>
            <a:r>
              <a:rPr lang="uk-UA" altLang="uk-UA" sz="1011" b="1" dirty="0">
                <a:solidFill>
                  <a:schemeClr val="tx2"/>
                </a:solidFill>
                <a:latin typeface="Times New Roman" panose="02020603050405020304" pitchFamily="18" charset="0"/>
                <a:cs typeface="Times New Roman" panose="02020603050405020304" pitchFamily="18" charset="0"/>
              </a:rPr>
              <a:t>Органи місцевого самоврядування </a:t>
            </a:r>
            <a:r>
              <a:rPr lang="uk-UA" altLang="uk-UA" sz="1011" dirty="0">
                <a:solidFill>
                  <a:schemeClr val="tx2"/>
                </a:solidFill>
                <a:latin typeface="Times New Roman" panose="02020603050405020304" pitchFamily="18" charset="0"/>
                <a:cs typeface="Times New Roman" panose="02020603050405020304" pitchFamily="18" charset="0"/>
              </a:rPr>
              <a:t>в  селах, селищах, містах районного значення, </a:t>
            </a:r>
            <a:r>
              <a:rPr lang="uk-UA" altLang="uk-UA" sz="1011" b="1" dirty="0">
                <a:solidFill>
                  <a:srgbClr val="FF0000"/>
                </a:solidFill>
                <a:latin typeface="Times New Roman" panose="02020603050405020304" pitchFamily="18" charset="0"/>
                <a:cs typeface="Times New Roman" panose="02020603050405020304" pitchFamily="18" charset="0"/>
              </a:rPr>
              <a:t>що не об’єдналися,</a:t>
            </a:r>
            <a:r>
              <a:rPr lang="uk-UA" altLang="uk-UA" sz="1011" dirty="0">
                <a:solidFill>
                  <a:schemeClr val="tx2"/>
                </a:solidFill>
                <a:latin typeface="Times New Roman" panose="02020603050405020304" pitchFamily="18" charset="0"/>
                <a:cs typeface="Times New Roman" panose="02020603050405020304" pitchFamily="18" charset="0"/>
              </a:rPr>
              <a:t> </a:t>
            </a:r>
            <a:r>
              <a:rPr lang="uk-UA" altLang="uk-UA" sz="1011" b="1" u="sng" dirty="0">
                <a:solidFill>
                  <a:schemeClr val="tx2"/>
                </a:solidFill>
                <a:latin typeface="Times New Roman" panose="02020603050405020304" pitchFamily="18" charset="0"/>
                <a:cs typeface="Times New Roman" panose="02020603050405020304" pitchFamily="18" charset="0"/>
              </a:rPr>
              <a:t>з 2016 року </a:t>
            </a:r>
            <a:r>
              <a:rPr lang="uk-UA" altLang="uk-UA" sz="1011" b="1" dirty="0">
                <a:solidFill>
                  <a:schemeClr val="tx2"/>
                </a:solidFill>
                <a:latin typeface="Times New Roman" panose="02020603050405020304" pitchFamily="18" charset="0"/>
                <a:cs typeface="Times New Roman" panose="02020603050405020304" pitchFamily="18" charset="0"/>
              </a:rPr>
              <a:t>позбавляються  права на виконання делегованих державою повноважень</a:t>
            </a:r>
            <a:endParaRPr lang="uk-UA" altLang="uk-UA" sz="1011" dirty="0">
              <a:solidFill>
                <a:schemeClr val="tx2"/>
              </a:solidFill>
              <a:latin typeface="Times New Roman" panose="02020603050405020304" pitchFamily="18" charset="0"/>
              <a:cs typeface="Times New Roman" panose="02020603050405020304" pitchFamily="18" charset="0"/>
            </a:endParaRPr>
          </a:p>
        </p:txBody>
      </p:sp>
      <p:pic>
        <p:nvPicPr>
          <p:cNvPr id="19515"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5490" y="4562475"/>
            <a:ext cx="1809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Прямокутник 23"/>
          <p:cNvSpPr>
            <a:spLocks noChangeArrowheads="1"/>
          </p:cNvSpPr>
          <p:nvPr/>
        </p:nvSpPr>
        <p:spPr bwMode="auto">
          <a:xfrm>
            <a:off x="7300913" y="4459290"/>
            <a:ext cx="1651000" cy="534987"/>
          </a:xfrm>
          <a:prstGeom prst="doubleWave">
            <a:avLst>
              <a:gd name="adj1" fmla="val 6250"/>
              <a:gd name="adj2" fmla="val 202"/>
            </a:avLst>
          </a:prstGeom>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uk-UA" sz="1011" b="1" i="1" dirty="0">
                <a:solidFill>
                  <a:srgbClr val="002060"/>
                </a:solidFill>
                <a:effectLst>
                  <a:outerShdw blurRad="38100" dist="38100" dir="2700000" algn="tl">
                    <a:srgbClr val="000000">
                      <a:alpha val="43137"/>
                    </a:srgbClr>
                  </a:outerShdw>
                </a:effectLst>
                <a:latin typeface="Cambria" pitchFamily="18" charset="0"/>
              </a:rPr>
              <a:t>Стимулювання громад                    до об'єднання</a:t>
            </a:r>
          </a:p>
        </p:txBody>
      </p:sp>
      <p:sp>
        <p:nvSpPr>
          <p:cNvPr id="2112" name="Line 22"/>
          <p:cNvSpPr>
            <a:spLocks noChangeShapeType="1"/>
          </p:cNvSpPr>
          <p:nvPr/>
        </p:nvSpPr>
        <p:spPr bwMode="auto">
          <a:xfrm flipH="1">
            <a:off x="1676400" y="5295902"/>
            <a:ext cx="496888" cy="265113"/>
          </a:xfrm>
          <a:prstGeom prst="line">
            <a:avLst/>
          </a:prstGeom>
          <a:noFill/>
          <a:ln w="9525">
            <a:solidFill>
              <a:srgbClr val="666699"/>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uk-UA" sz="1137"/>
          </a:p>
        </p:txBody>
      </p:sp>
      <p:sp>
        <p:nvSpPr>
          <p:cNvPr id="2113" name="Line 22"/>
          <p:cNvSpPr>
            <a:spLocks noChangeShapeType="1"/>
          </p:cNvSpPr>
          <p:nvPr/>
        </p:nvSpPr>
        <p:spPr bwMode="auto">
          <a:xfrm flipH="1">
            <a:off x="1671638" y="5299075"/>
            <a:ext cx="501650" cy="52388"/>
          </a:xfrm>
          <a:prstGeom prst="line">
            <a:avLst/>
          </a:prstGeom>
          <a:noFill/>
          <a:ln w="9525">
            <a:solidFill>
              <a:srgbClr val="666699"/>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uk-UA" sz="1137"/>
          </a:p>
        </p:txBody>
      </p:sp>
      <p:sp>
        <p:nvSpPr>
          <p:cNvPr id="2114" name="Line 22"/>
          <p:cNvSpPr>
            <a:spLocks noChangeShapeType="1"/>
          </p:cNvSpPr>
          <p:nvPr/>
        </p:nvSpPr>
        <p:spPr bwMode="auto">
          <a:xfrm>
            <a:off x="2173290" y="5316538"/>
            <a:ext cx="409575" cy="234950"/>
          </a:xfrm>
          <a:prstGeom prst="line">
            <a:avLst/>
          </a:prstGeom>
          <a:noFill/>
          <a:ln w="9525">
            <a:solidFill>
              <a:srgbClr val="666699"/>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uk-UA" sz="1137"/>
          </a:p>
        </p:txBody>
      </p:sp>
      <p:sp>
        <p:nvSpPr>
          <p:cNvPr id="2115" name="Line 22"/>
          <p:cNvSpPr>
            <a:spLocks noChangeShapeType="1"/>
          </p:cNvSpPr>
          <p:nvPr/>
        </p:nvSpPr>
        <p:spPr bwMode="auto">
          <a:xfrm>
            <a:off x="2170115" y="5286377"/>
            <a:ext cx="579437" cy="28575"/>
          </a:xfrm>
          <a:prstGeom prst="line">
            <a:avLst/>
          </a:prstGeom>
          <a:noFill/>
          <a:ln w="9525">
            <a:solidFill>
              <a:srgbClr val="666699"/>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uk-UA" sz="1137"/>
          </a:p>
        </p:txBody>
      </p:sp>
      <p:sp>
        <p:nvSpPr>
          <p:cNvPr id="87" name="Прямоугольник 86"/>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3" name="Прямоугольник 72"/>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74" name="Рисунок 73"/>
          <p:cNvPicPr>
            <a:picLocks noChangeAspect="1"/>
          </p:cNvPicPr>
          <p:nvPr/>
        </p:nvPicPr>
        <p:blipFill>
          <a:blip r:embed="rId4"/>
          <a:stretch>
            <a:fillRect/>
          </a:stretch>
        </p:blipFill>
        <p:spPr>
          <a:xfrm>
            <a:off x="3687763" y="6438900"/>
            <a:ext cx="812800" cy="427038"/>
          </a:xfrm>
          <a:prstGeom prst="rect">
            <a:avLst/>
          </a:prstGeom>
          <a:effectLst>
            <a:outerShdw blurRad="50800" dist="50800" dir="5400000" algn="ctr" rotWithShape="0">
              <a:srgbClr val="000000">
                <a:alpha val="0"/>
              </a:srgbClr>
            </a:outerShdw>
          </a:effectLst>
        </p:spPr>
      </p:pic>
      <p:pic>
        <p:nvPicPr>
          <p:cNvPr id="19524" name="Рисунок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4312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13" name="Прямоугольник 12"/>
          <p:cNvSpPr/>
          <p:nvPr/>
        </p:nvSpPr>
        <p:spPr>
          <a:xfrm>
            <a:off x="98425" y="1225552"/>
            <a:ext cx="8959850" cy="523220"/>
          </a:xfrm>
          <a:prstGeom prst="rect">
            <a:avLst/>
          </a:prstGeom>
        </p:spPr>
        <p:txBody>
          <a:bodyPr>
            <a:spAutoFit/>
          </a:bodyPr>
          <a:lstStyle/>
          <a:p>
            <a:pPr algn="ctr">
              <a:defRPr/>
            </a:pPr>
            <a:r>
              <a:rPr lang="uk-UA" sz="2800" b="1" u="sng" dirty="0">
                <a:effectLst>
                  <a:outerShdw blurRad="38100" dist="38100" dir="2700000" algn="tl">
                    <a:srgbClr val="000000">
                      <a:alpha val="43137"/>
                    </a:srgbClr>
                  </a:outerShdw>
                </a:effectLst>
              </a:rPr>
              <a:t>Основні новації </a:t>
            </a:r>
            <a:r>
              <a:rPr lang="uk-UA" sz="2800" b="1" u="sng" dirty="0" smtClean="0">
                <a:effectLst>
                  <a:outerShdw blurRad="38100" dist="38100" dir="2700000" algn="tl">
                    <a:srgbClr val="000000">
                      <a:alpha val="43137"/>
                    </a:srgbClr>
                  </a:outerShdw>
                </a:effectLst>
              </a:rPr>
              <a:t>бюджетної реформи </a:t>
            </a:r>
            <a:endParaRPr lang="uk-UA" sz="2800" b="1" u="sng" dirty="0">
              <a:effectLst>
                <a:outerShdw blurRad="38100" dist="38100" dir="2700000" algn="tl">
                  <a:srgbClr val="000000">
                    <a:alpha val="43137"/>
                  </a:srgbClr>
                </a:outerShdw>
              </a:effectLst>
            </a:endParaRPr>
          </a:p>
        </p:txBody>
      </p:sp>
      <p:sp>
        <p:nvSpPr>
          <p:cNvPr id="16" name="П'ятикутник 8"/>
          <p:cNvSpPr/>
          <p:nvPr/>
        </p:nvSpPr>
        <p:spPr>
          <a:xfrm>
            <a:off x="539752" y="2073275"/>
            <a:ext cx="608013" cy="381000"/>
          </a:xfrm>
          <a:prstGeom prst="homePlate">
            <a:avLst/>
          </a:prstGeom>
        </p:spPr>
        <p:style>
          <a:lnRef idx="2">
            <a:schemeClr val="accent1"/>
          </a:lnRef>
          <a:fillRef idx="1">
            <a:schemeClr val="lt1"/>
          </a:fillRef>
          <a:effectRef idx="0">
            <a:schemeClr val="accent1"/>
          </a:effectRef>
          <a:fontRef idx="minor">
            <a:schemeClr val="dk1"/>
          </a:fontRef>
        </p:style>
        <p:txBody>
          <a:bodyPr lIns="86886" tIns="43443" rIns="86886" bIns="43443" anchor="ctr"/>
          <a:lstStyle/>
          <a:p>
            <a:pPr algn="ctr">
              <a:defRPr/>
            </a:pPr>
            <a:r>
              <a:rPr lang="uk-UA" dirty="0">
                <a:solidFill>
                  <a:schemeClr val="tx1"/>
                </a:solidFill>
                <a:effectLst>
                  <a:outerShdw blurRad="38100" dist="38100" dir="2700000" algn="tl">
                    <a:srgbClr val="000000">
                      <a:alpha val="43137"/>
                    </a:srgbClr>
                  </a:outerShdw>
                </a:effectLst>
              </a:rPr>
              <a:t>1</a:t>
            </a:r>
          </a:p>
        </p:txBody>
      </p:sp>
      <p:sp>
        <p:nvSpPr>
          <p:cNvPr id="17" name="Прямокутник 9"/>
          <p:cNvSpPr/>
          <p:nvPr/>
        </p:nvSpPr>
        <p:spPr>
          <a:xfrm>
            <a:off x="1331913" y="1984375"/>
            <a:ext cx="7200900" cy="584200"/>
          </a:xfrm>
          <a:prstGeom prst="rect">
            <a:avLst/>
          </a:prstGeom>
        </p:spPr>
        <p:style>
          <a:lnRef idx="2">
            <a:schemeClr val="accent1"/>
          </a:lnRef>
          <a:fillRef idx="1">
            <a:schemeClr val="lt1"/>
          </a:fillRef>
          <a:effectRef idx="0">
            <a:schemeClr val="accent1"/>
          </a:effectRef>
          <a:fontRef idx="minor">
            <a:schemeClr val="dk1"/>
          </a:fontRef>
        </p:style>
        <p:txBody>
          <a:bodyPr lIns="86886" tIns="43443" rIns="86886" bIns="43443" anchor="ctr"/>
          <a:lstStyle/>
          <a:p>
            <a:pPr algn="just">
              <a:defRPr/>
            </a:pPr>
            <a:r>
              <a:rPr lang="uk-UA" sz="1600" b="1" dirty="0">
                <a:solidFill>
                  <a:schemeClr val="tx1"/>
                </a:solidFill>
                <a:effectLst>
                  <a:outerShdw blurRad="38100" dist="38100" dir="2700000" algn="tl">
                    <a:srgbClr val="000000">
                      <a:alpha val="43137"/>
                    </a:srgbClr>
                  </a:outerShdw>
                </a:effectLst>
                <a:latin typeface="Cambria" pitchFamily="18" charset="0"/>
              </a:rPr>
              <a:t>Бюджетна автономія та фінансова самостійність місцевих бюджетів </a:t>
            </a:r>
          </a:p>
        </p:txBody>
      </p:sp>
      <p:sp>
        <p:nvSpPr>
          <p:cNvPr id="28" name="Прямокутник 9"/>
          <p:cNvSpPr/>
          <p:nvPr/>
        </p:nvSpPr>
        <p:spPr>
          <a:xfrm>
            <a:off x="1343025" y="2690813"/>
            <a:ext cx="7200900" cy="584200"/>
          </a:xfrm>
          <a:prstGeom prst="rect">
            <a:avLst/>
          </a:prstGeom>
        </p:spPr>
        <p:style>
          <a:lnRef idx="2">
            <a:schemeClr val="accent1"/>
          </a:lnRef>
          <a:fillRef idx="1">
            <a:schemeClr val="lt1"/>
          </a:fillRef>
          <a:effectRef idx="0">
            <a:schemeClr val="accent1"/>
          </a:effectRef>
          <a:fontRef idx="minor">
            <a:schemeClr val="dk1"/>
          </a:fontRef>
        </p:style>
        <p:txBody>
          <a:bodyPr lIns="86886" tIns="43443" rIns="86886" bIns="43443" anchor="ctr"/>
          <a:lstStyle/>
          <a:p>
            <a:pPr algn="just">
              <a:defRPr/>
            </a:pPr>
            <a:r>
              <a:rPr lang="uk-UA" sz="1600" b="1" dirty="0">
                <a:solidFill>
                  <a:schemeClr val="tx1"/>
                </a:solidFill>
                <a:effectLst>
                  <a:outerShdw blurRad="38100" dist="38100" dir="2700000" algn="tl">
                    <a:srgbClr val="000000">
                      <a:alpha val="43137"/>
                    </a:srgbClr>
                  </a:outerShdw>
                </a:effectLst>
                <a:latin typeface="Cambria" pitchFamily="18" charset="0"/>
              </a:rPr>
              <a:t>Закріплення за місцевими бюджетами стабільних джерел  доходів та стимулювання розвитку громад</a:t>
            </a:r>
          </a:p>
        </p:txBody>
      </p:sp>
      <p:sp>
        <p:nvSpPr>
          <p:cNvPr id="29" name="П'ятикутник 8"/>
          <p:cNvSpPr/>
          <p:nvPr/>
        </p:nvSpPr>
        <p:spPr>
          <a:xfrm>
            <a:off x="539752" y="2762250"/>
            <a:ext cx="608013" cy="381000"/>
          </a:xfrm>
          <a:prstGeom prst="homePlate">
            <a:avLst/>
          </a:prstGeom>
        </p:spPr>
        <p:style>
          <a:lnRef idx="2">
            <a:schemeClr val="accent1"/>
          </a:lnRef>
          <a:fillRef idx="1">
            <a:schemeClr val="lt1"/>
          </a:fillRef>
          <a:effectRef idx="0">
            <a:schemeClr val="accent1"/>
          </a:effectRef>
          <a:fontRef idx="minor">
            <a:schemeClr val="dk1"/>
          </a:fontRef>
        </p:style>
        <p:txBody>
          <a:bodyPr lIns="86886" tIns="43443" rIns="86886" bIns="43443" anchor="ctr"/>
          <a:lstStyle/>
          <a:p>
            <a:pPr algn="ctr">
              <a:defRPr/>
            </a:pPr>
            <a:r>
              <a:rPr lang="uk-UA" dirty="0">
                <a:solidFill>
                  <a:schemeClr val="tx1"/>
                </a:solidFill>
                <a:effectLst>
                  <a:outerShdw blurRad="38100" dist="38100" dir="2700000" algn="tl">
                    <a:srgbClr val="000000">
                      <a:alpha val="43137"/>
                    </a:srgbClr>
                  </a:outerShdw>
                </a:effectLst>
              </a:rPr>
              <a:t>2</a:t>
            </a:r>
          </a:p>
        </p:txBody>
      </p:sp>
      <p:sp>
        <p:nvSpPr>
          <p:cNvPr id="30" name="Прямокутник 9"/>
          <p:cNvSpPr/>
          <p:nvPr/>
        </p:nvSpPr>
        <p:spPr>
          <a:xfrm>
            <a:off x="1343025" y="3375025"/>
            <a:ext cx="7200900" cy="584200"/>
          </a:xfrm>
          <a:prstGeom prst="rect">
            <a:avLst/>
          </a:prstGeom>
        </p:spPr>
        <p:style>
          <a:lnRef idx="2">
            <a:schemeClr val="accent1"/>
          </a:lnRef>
          <a:fillRef idx="1">
            <a:schemeClr val="lt1"/>
          </a:fillRef>
          <a:effectRef idx="0">
            <a:schemeClr val="accent1"/>
          </a:effectRef>
          <a:fontRef idx="minor">
            <a:schemeClr val="dk1"/>
          </a:fontRef>
        </p:style>
        <p:txBody>
          <a:bodyPr lIns="86886" tIns="43443" rIns="86886" bIns="43443" anchor="ctr"/>
          <a:lstStyle/>
          <a:p>
            <a:pPr algn="just">
              <a:defRPr/>
            </a:pPr>
            <a:r>
              <a:rPr lang="uk-UA" sz="1600" b="1" dirty="0">
                <a:solidFill>
                  <a:schemeClr val="tx1"/>
                </a:solidFill>
                <a:effectLst>
                  <a:outerShdw blurRad="38100" dist="38100" dir="2700000" algn="tl">
                    <a:srgbClr val="000000">
                      <a:alpha val="43137"/>
                    </a:srgbClr>
                  </a:outerShdw>
                </a:effectLst>
                <a:latin typeface="Cambria" pitchFamily="18" charset="0"/>
              </a:rPr>
              <a:t>Новий механізм бюджетного регулювання та вирівнювання </a:t>
            </a:r>
          </a:p>
        </p:txBody>
      </p:sp>
      <p:sp>
        <p:nvSpPr>
          <p:cNvPr id="31" name="П'ятикутник 8"/>
          <p:cNvSpPr/>
          <p:nvPr/>
        </p:nvSpPr>
        <p:spPr>
          <a:xfrm>
            <a:off x="539752" y="3451227"/>
            <a:ext cx="608013" cy="379413"/>
          </a:xfrm>
          <a:prstGeom prst="homePlate">
            <a:avLst/>
          </a:prstGeom>
        </p:spPr>
        <p:style>
          <a:lnRef idx="2">
            <a:schemeClr val="accent1"/>
          </a:lnRef>
          <a:fillRef idx="1">
            <a:schemeClr val="lt1"/>
          </a:fillRef>
          <a:effectRef idx="0">
            <a:schemeClr val="accent1"/>
          </a:effectRef>
          <a:fontRef idx="minor">
            <a:schemeClr val="dk1"/>
          </a:fontRef>
        </p:style>
        <p:txBody>
          <a:bodyPr lIns="86886" tIns="43443" rIns="86886" bIns="43443" anchor="ctr"/>
          <a:lstStyle/>
          <a:p>
            <a:pPr algn="ctr">
              <a:defRPr/>
            </a:pPr>
            <a:r>
              <a:rPr lang="uk-UA" dirty="0">
                <a:solidFill>
                  <a:schemeClr val="tx1"/>
                </a:solidFill>
                <a:effectLst>
                  <a:outerShdw blurRad="38100" dist="38100" dir="2700000" algn="tl">
                    <a:srgbClr val="000000">
                      <a:alpha val="43137"/>
                    </a:srgbClr>
                  </a:outerShdw>
                </a:effectLst>
              </a:rPr>
              <a:t>3</a:t>
            </a:r>
          </a:p>
        </p:txBody>
      </p:sp>
      <p:sp>
        <p:nvSpPr>
          <p:cNvPr id="32" name="Прямокутник 9"/>
          <p:cNvSpPr/>
          <p:nvPr/>
        </p:nvSpPr>
        <p:spPr>
          <a:xfrm>
            <a:off x="1343025" y="4832350"/>
            <a:ext cx="7200900" cy="584200"/>
          </a:xfrm>
          <a:prstGeom prst="rect">
            <a:avLst/>
          </a:prstGeom>
        </p:spPr>
        <p:style>
          <a:lnRef idx="2">
            <a:schemeClr val="accent1"/>
          </a:lnRef>
          <a:fillRef idx="1">
            <a:schemeClr val="lt1"/>
          </a:fillRef>
          <a:effectRef idx="0">
            <a:schemeClr val="accent1"/>
          </a:effectRef>
          <a:fontRef idx="minor">
            <a:schemeClr val="dk1"/>
          </a:fontRef>
        </p:style>
        <p:txBody>
          <a:bodyPr lIns="86886" tIns="43443" rIns="86886" bIns="43443" anchor="ctr"/>
          <a:lstStyle/>
          <a:p>
            <a:pPr algn="just">
              <a:defRPr/>
            </a:pPr>
            <a:r>
              <a:rPr lang="uk-UA" sz="1600" b="1" dirty="0">
                <a:solidFill>
                  <a:schemeClr val="tx1"/>
                </a:solidFill>
                <a:effectLst>
                  <a:outerShdw blurRad="38100" dist="38100" dir="2700000" algn="tl">
                    <a:srgbClr val="000000">
                      <a:alpha val="43137"/>
                    </a:srgbClr>
                  </a:outerShdw>
                </a:effectLst>
                <a:latin typeface="Cambria" pitchFamily="18" charset="0"/>
              </a:rPr>
              <a:t>Удосконалення інструментів бюджетної підтримки</a:t>
            </a:r>
          </a:p>
        </p:txBody>
      </p:sp>
      <p:sp>
        <p:nvSpPr>
          <p:cNvPr id="33" name="П'ятикутник 8"/>
          <p:cNvSpPr/>
          <p:nvPr/>
        </p:nvSpPr>
        <p:spPr>
          <a:xfrm>
            <a:off x="549277" y="4933950"/>
            <a:ext cx="608013" cy="381000"/>
          </a:xfrm>
          <a:prstGeom prst="homePlate">
            <a:avLst/>
          </a:prstGeom>
        </p:spPr>
        <p:style>
          <a:lnRef idx="2">
            <a:schemeClr val="accent1"/>
          </a:lnRef>
          <a:fillRef idx="1">
            <a:schemeClr val="lt1"/>
          </a:fillRef>
          <a:effectRef idx="0">
            <a:schemeClr val="accent1"/>
          </a:effectRef>
          <a:fontRef idx="minor">
            <a:schemeClr val="dk1"/>
          </a:fontRef>
        </p:style>
        <p:txBody>
          <a:bodyPr lIns="86886" tIns="43443" rIns="86886" bIns="43443" anchor="ctr"/>
          <a:lstStyle/>
          <a:p>
            <a:pPr algn="ctr">
              <a:defRPr/>
            </a:pPr>
            <a:r>
              <a:rPr lang="uk-UA" dirty="0">
                <a:solidFill>
                  <a:schemeClr val="tx1"/>
                </a:solidFill>
                <a:effectLst>
                  <a:outerShdw blurRad="38100" dist="38100" dir="2700000" algn="tl">
                    <a:srgbClr val="000000">
                      <a:alpha val="43137"/>
                    </a:srgbClr>
                  </a:outerShdw>
                </a:effectLst>
              </a:rPr>
              <a:t>5</a:t>
            </a:r>
          </a:p>
        </p:txBody>
      </p:sp>
      <p:sp>
        <p:nvSpPr>
          <p:cNvPr id="34" name="Прямокутник 9"/>
          <p:cNvSpPr/>
          <p:nvPr/>
        </p:nvSpPr>
        <p:spPr>
          <a:xfrm>
            <a:off x="1331913" y="4117977"/>
            <a:ext cx="7200900" cy="582613"/>
          </a:xfrm>
          <a:prstGeom prst="rect">
            <a:avLst/>
          </a:prstGeom>
        </p:spPr>
        <p:style>
          <a:lnRef idx="2">
            <a:schemeClr val="accent1"/>
          </a:lnRef>
          <a:fillRef idx="1">
            <a:schemeClr val="lt1"/>
          </a:fillRef>
          <a:effectRef idx="0">
            <a:schemeClr val="accent1"/>
          </a:effectRef>
          <a:fontRef idx="minor">
            <a:schemeClr val="dk1"/>
          </a:fontRef>
        </p:style>
        <p:txBody>
          <a:bodyPr lIns="86886" tIns="43443" rIns="86886" bIns="43443" anchor="ctr"/>
          <a:lstStyle/>
          <a:p>
            <a:pPr algn="just">
              <a:defRPr/>
            </a:pPr>
            <a:r>
              <a:rPr lang="uk-UA" sz="1600" b="1" dirty="0">
                <a:solidFill>
                  <a:schemeClr val="tx1"/>
                </a:solidFill>
                <a:effectLst>
                  <a:outerShdw blurRad="38100" dist="38100" dir="2700000" algn="tl">
                    <a:srgbClr val="000000">
                      <a:alpha val="43137"/>
                    </a:srgbClr>
                  </a:outerShdw>
                </a:effectLst>
                <a:latin typeface="Cambria" pitchFamily="18" charset="0"/>
              </a:rPr>
              <a:t>Формування єдиного кошику доходів</a:t>
            </a:r>
          </a:p>
        </p:txBody>
      </p:sp>
      <p:sp>
        <p:nvSpPr>
          <p:cNvPr id="35" name="Прямокутник 9"/>
          <p:cNvSpPr/>
          <p:nvPr/>
        </p:nvSpPr>
        <p:spPr>
          <a:xfrm>
            <a:off x="1331913" y="5570538"/>
            <a:ext cx="7200900" cy="584200"/>
          </a:xfrm>
          <a:prstGeom prst="rect">
            <a:avLst/>
          </a:prstGeom>
        </p:spPr>
        <p:style>
          <a:lnRef idx="2">
            <a:schemeClr val="accent1"/>
          </a:lnRef>
          <a:fillRef idx="1">
            <a:schemeClr val="lt1"/>
          </a:fillRef>
          <a:effectRef idx="0">
            <a:schemeClr val="accent1"/>
          </a:effectRef>
          <a:fontRef idx="minor">
            <a:schemeClr val="dk1"/>
          </a:fontRef>
        </p:style>
        <p:txBody>
          <a:bodyPr lIns="86886" tIns="43443" rIns="86886" bIns="43443" anchor="ctr"/>
          <a:lstStyle/>
          <a:p>
            <a:pPr algn="just">
              <a:defRPr/>
            </a:pPr>
            <a:r>
              <a:rPr lang="uk-UA" sz="1600" b="1" dirty="0">
                <a:solidFill>
                  <a:schemeClr val="tx1"/>
                </a:solidFill>
                <a:effectLst>
                  <a:outerShdw blurRad="38100" dist="38100" dir="2700000" algn="tl">
                    <a:srgbClr val="000000">
                      <a:alpha val="43137"/>
                    </a:srgbClr>
                  </a:outerShdw>
                </a:effectLst>
                <a:latin typeface="Cambria" pitchFamily="18" charset="0"/>
              </a:rPr>
              <a:t>Нова трансферна політика</a:t>
            </a:r>
          </a:p>
        </p:txBody>
      </p:sp>
      <p:sp>
        <p:nvSpPr>
          <p:cNvPr id="36" name="П'ятикутник 8"/>
          <p:cNvSpPr/>
          <p:nvPr/>
        </p:nvSpPr>
        <p:spPr>
          <a:xfrm>
            <a:off x="549277" y="4164013"/>
            <a:ext cx="608013" cy="379412"/>
          </a:xfrm>
          <a:prstGeom prst="homePlate">
            <a:avLst/>
          </a:prstGeom>
        </p:spPr>
        <p:style>
          <a:lnRef idx="2">
            <a:schemeClr val="accent1"/>
          </a:lnRef>
          <a:fillRef idx="1">
            <a:schemeClr val="lt1"/>
          </a:fillRef>
          <a:effectRef idx="0">
            <a:schemeClr val="accent1"/>
          </a:effectRef>
          <a:fontRef idx="minor">
            <a:schemeClr val="dk1"/>
          </a:fontRef>
        </p:style>
        <p:txBody>
          <a:bodyPr lIns="86886" tIns="43443" rIns="86886" bIns="43443" anchor="ctr"/>
          <a:lstStyle/>
          <a:p>
            <a:pPr algn="ctr">
              <a:defRPr/>
            </a:pPr>
            <a:r>
              <a:rPr lang="uk-UA" dirty="0">
                <a:solidFill>
                  <a:schemeClr val="tx1"/>
                </a:solidFill>
                <a:effectLst>
                  <a:outerShdw blurRad="38100" dist="38100" dir="2700000" algn="tl">
                    <a:srgbClr val="000000">
                      <a:alpha val="43137"/>
                    </a:srgbClr>
                  </a:outerShdw>
                </a:effectLst>
              </a:rPr>
              <a:t>4</a:t>
            </a:r>
          </a:p>
        </p:txBody>
      </p:sp>
      <p:sp>
        <p:nvSpPr>
          <p:cNvPr id="37" name="П'ятикутник 8"/>
          <p:cNvSpPr/>
          <p:nvPr/>
        </p:nvSpPr>
        <p:spPr>
          <a:xfrm>
            <a:off x="549277" y="5691188"/>
            <a:ext cx="608013" cy="381000"/>
          </a:xfrm>
          <a:prstGeom prst="homePlate">
            <a:avLst/>
          </a:prstGeom>
        </p:spPr>
        <p:style>
          <a:lnRef idx="2">
            <a:schemeClr val="accent1"/>
          </a:lnRef>
          <a:fillRef idx="1">
            <a:schemeClr val="lt1"/>
          </a:fillRef>
          <a:effectRef idx="0">
            <a:schemeClr val="accent1"/>
          </a:effectRef>
          <a:fontRef idx="minor">
            <a:schemeClr val="dk1"/>
          </a:fontRef>
        </p:style>
        <p:txBody>
          <a:bodyPr lIns="86886" tIns="43443" rIns="86886" bIns="43443" anchor="ctr"/>
          <a:lstStyle/>
          <a:p>
            <a:pPr algn="ctr">
              <a:defRPr/>
            </a:pPr>
            <a:r>
              <a:rPr lang="uk-UA" dirty="0">
                <a:solidFill>
                  <a:schemeClr val="tx1"/>
                </a:solidFill>
                <a:effectLst>
                  <a:outerShdw blurRad="38100" dist="38100" dir="2700000" algn="tl">
                    <a:srgbClr val="000000">
                      <a:alpha val="43137"/>
                    </a:srgbClr>
                  </a:outerShdw>
                </a:effectLst>
              </a:rPr>
              <a:t>6</a:t>
            </a:r>
          </a:p>
        </p:txBody>
      </p:sp>
      <p:pic>
        <p:nvPicPr>
          <p:cNvPr id="20" name="Рисунок 19"/>
          <p:cNvPicPr>
            <a:picLocks noChangeAspect="1"/>
          </p:cNvPicPr>
          <p:nvPr/>
        </p:nvPicPr>
        <p:blipFill>
          <a:blip r:embed="rId3"/>
          <a:stretch>
            <a:fillRect/>
          </a:stretch>
        </p:blipFill>
        <p:spPr>
          <a:xfrm>
            <a:off x="8027990" y="5959475"/>
            <a:ext cx="1030287" cy="541338"/>
          </a:xfrm>
          <a:prstGeom prst="rect">
            <a:avLst/>
          </a:prstGeom>
          <a:effectLst>
            <a:outerShdw blurRad="50800" dist="50800" dir="5400000" algn="ctr" rotWithShape="0">
              <a:srgbClr val="000000">
                <a:alpha val="0"/>
              </a:srgbClr>
            </a:outerShdw>
          </a:effectLst>
        </p:spPr>
      </p:pic>
      <p:pic>
        <p:nvPicPr>
          <p:cNvPr id="13331"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0" name="Рисунок 9"/>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sp>
        <p:nvSpPr>
          <p:cNvPr id="9" name="Прямоугольник 8"/>
          <p:cNvSpPr/>
          <p:nvPr/>
        </p:nvSpPr>
        <p:spPr>
          <a:xfrm>
            <a:off x="150815" y="1377952"/>
            <a:ext cx="8961437" cy="460375"/>
          </a:xfrm>
          <a:prstGeom prst="rect">
            <a:avLst/>
          </a:prstGeom>
        </p:spPr>
        <p:txBody>
          <a:bodyPr>
            <a:spAutoFit/>
          </a:bodyPr>
          <a:lstStyle/>
          <a:p>
            <a:pPr algn="ctr">
              <a:defRPr/>
            </a:pPr>
            <a:r>
              <a:rPr lang="uk-UA" sz="2400" b="1" u="sng" dirty="0">
                <a:effectLst>
                  <a:outerShdw blurRad="38100" dist="38100" dir="2700000" algn="tl">
                    <a:srgbClr val="000000">
                      <a:alpha val="43137"/>
                    </a:srgbClr>
                  </a:outerShdw>
                </a:effectLst>
              </a:rPr>
              <a:t>Підвищення бюджетної самостійності місцевих бюджетів</a:t>
            </a:r>
          </a:p>
        </p:txBody>
      </p:sp>
      <p:sp>
        <p:nvSpPr>
          <p:cNvPr id="15367" name="Прямоугольник 10"/>
          <p:cNvSpPr>
            <a:spLocks noChangeArrowheads="1"/>
          </p:cNvSpPr>
          <p:nvPr/>
        </p:nvSpPr>
        <p:spPr bwMode="auto">
          <a:xfrm>
            <a:off x="385763" y="2154240"/>
            <a:ext cx="8591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Wingdings" panose="05000000000000000000" pitchFamily="2" charset="2"/>
              <a:buChar char="q"/>
            </a:pPr>
            <a:r>
              <a:rPr lang="uk-UA" altLang="uk-UA" sz="2000" b="1" dirty="0"/>
              <a:t>Самостійне затвердження місцевих бюджетів </a:t>
            </a:r>
            <a:r>
              <a:rPr lang="uk-UA" altLang="uk-UA" sz="2000" dirty="0"/>
              <a:t>незалежно від термінів прийняття </a:t>
            </a:r>
            <a:r>
              <a:rPr lang="uk-UA" altLang="uk-UA" sz="2000" dirty="0" smtClean="0"/>
              <a:t>Державного </a:t>
            </a:r>
            <a:r>
              <a:rPr lang="uk-UA" altLang="uk-UA" sz="2000" dirty="0"/>
              <a:t>бюджету України</a:t>
            </a:r>
          </a:p>
        </p:txBody>
      </p:sp>
      <p:sp>
        <p:nvSpPr>
          <p:cNvPr id="15368" name="Прямоугольник 11"/>
          <p:cNvSpPr>
            <a:spLocks noChangeArrowheads="1"/>
          </p:cNvSpPr>
          <p:nvPr/>
        </p:nvSpPr>
        <p:spPr bwMode="auto">
          <a:xfrm>
            <a:off x="385763" y="3011488"/>
            <a:ext cx="8591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Wingdings" panose="05000000000000000000" pitchFamily="2" charset="2"/>
              <a:buChar char="q"/>
            </a:pPr>
            <a:r>
              <a:rPr lang="uk-UA" altLang="uk-UA" sz="2000" b="1" dirty="0"/>
              <a:t>Самостійне складання та виконання місцевих бюджетів </a:t>
            </a:r>
            <a:r>
              <a:rPr lang="uk-UA" altLang="uk-UA" sz="2000" dirty="0"/>
              <a:t>шляхом відміни індикативного планування Мінфіном  показників місцевих бюджетів та доведення їх до місцевих бюджетів</a:t>
            </a:r>
          </a:p>
        </p:txBody>
      </p:sp>
      <p:sp>
        <p:nvSpPr>
          <p:cNvPr id="15369" name="Прямоугольник 12"/>
          <p:cNvSpPr>
            <a:spLocks noChangeArrowheads="1"/>
          </p:cNvSpPr>
          <p:nvPr/>
        </p:nvSpPr>
        <p:spPr bwMode="auto">
          <a:xfrm>
            <a:off x="334963" y="4135438"/>
            <a:ext cx="8591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Wingdings" panose="05000000000000000000" pitchFamily="2" charset="2"/>
              <a:buChar char="q"/>
            </a:pPr>
            <a:r>
              <a:rPr lang="uk-UA" altLang="uk-UA" sz="2000" b="1"/>
              <a:t>Розширено фінансові права з розпорядження власними коштами </a:t>
            </a:r>
            <a:r>
              <a:rPr lang="uk-UA" altLang="uk-UA" sz="2000"/>
              <a:t>(надано право самостійного вибору установи з обслуговування коштів бюджету розвитку місц. бюджетів та власні надходження бюдж. установ) </a:t>
            </a:r>
          </a:p>
        </p:txBody>
      </p:sp>
      <p:sp>
        <p:nvSpPr>
          <p:cNvPr id="15370" name="Прямоугольник 13"/>
          <p:cNvSpPr>
            <a:spLocks noChangeArrowheads="1"/>
          </p:cNvSpPr>
          <p:nvPr/>
        </p:nvSpPr>
        <p:spPr bwMode="auto">
          <a:xfrm>
            <a:off x="385763" y="5314952"/>
            <a:ext cx="8591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Wingdings" panose="05000000000000000000" pitchFamily="2" charset="2"/>
              <a:buChar char="q"/>
            </a:pPr>
            <a:r>
              <a:rPr lang="uk-UA" altLang="uk-UA" sz="2000" b="1"/>
              <a:t>Надано можливість здійснювати місцеві зовнішні запозичення усім містам обласного значення</a:t>
            </a:r>
            <a:endParaRPr lang="uk-UA" altLang="uk-UA" sz="2000"/>
          </a:p>
        </p:txBody>
      </p:sp>
      <p:pic>
        <p:nvPicPr>
          <p:cNvPr id="15371"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877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0" name="Рисунок 9"/>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cxnSp>
        <p:nvCxnSpPr>
          <p:cNvPr id="30" name="Пряма сполучна лінія 14"/>
          <p:cNvCxnSpPr/>
          <p:nvPr/>
        </p:nvCxnSpPr>
        <p:spPr>
          <a:xfrm flipH="1">
            <a:off x="7883525" y="6824663"/>
            <a:ext cx="18923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31" name="Пряма сполучна лінія 15"/>
          <p:cNvCxnSpPr/>
          <p:nvPr/>
        </p:nvCxnSpPr>
        <p:spPr>
          <a:xfrm flipH="1">
            <a:off x="7308852" y="6750050"/>
            <a:ext cx="2466975" cy="0"/>
          </a:xfrm>
          <a:prstGeom prst="line">
            <a:avLst/>
          </a:prstGeom>
        </p:spPr>
        <p:style>
          <a:lnRef idx="1">
            <a:schemeClr val="accent5"/>
          </a:lnRef>
          <a:fillRef idx="0">
            <a:schemeClr val="accent5"/>
          </a:fillRef>
          <a:effectRef idx="0">
            <a:schemeClr val="accent5"/>
          </a:effectRef>
          <a:fontRef idx="minor">
            <a:schemeClr val="tx1"/>
          </a:fontRef>
        </p:style>
      </p:cxnSp>
      <p:sp>
        <p:nvSpPr>
          <p:cNvPr id="34" name="Прямокутник 11"/>
          <p:cNvSpPr/>
          <p:nvPr/>
        </p:nvSpPr>
        <p:spPr bwMode="auto">
          <a:xfrm>
            <a:off x="455613" y="1089027"/>
            <a:ext cx="8278812" cy="51752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lIns="95782" tIns="47891" rIns="95782" bIns="47891" anchor="ctr"/>
          <a:lstStyle/>
          <a:p>
            <a:pPr algn="ctr" fontAlgn="auto">
              <a:spcBef>
                <a:spcPts val="0"/>
              </a:spcBef>
              <a:spcAft>
                <a:spcPts val="0"/>
              </a:spcAft>
              <a:defRPr/>
            </a:pPr>
            <a:r>
              <a:rPr lang="uk-UA" sz="2400" b="1" u="sng" dirty="0">
                <a:solidFill>
                  <a:schemeClr val="tx1"/>
                </a:solidFill>
                <a:effectLst>
                  <a:outerShdw blurRad="38100" dist="38100" dir="2700000" algn="tl">
                    <a:srgbClr val="000000">
                      <a:alpha val="43137"/>
                    </a:srgbClr>
                  </a:outerShdw>
                </a:effectLst>
              </a:rPr>
              <a:t>Розширення можливостей розрахунково-касового обслуговування коштів місцевих бюджетів </a:t>
            </a:r>
          </a:p>
        </p:txBody>
      </p:sp>
      <p:sp>
        <p:nvSpPr>
          <p:cNvPr id="35" name="Прямокутник із двома вирізаними протилежними кутами 17"/>
          <p:cNvSpPr/>
          <p:nvPr/>
        </p:nvSpPr>
        <p:spPr>
          <a:xfrm>
            <a:off x="969265" y="1909100"/>
            <a:ext cx="2728861" cy="393370"/>
          </a:xfrm>
          <a:prstGeom prst="snip2DiagRect">
            <a:avLst/>
          </a:prstGeom>
        </p:spPr>
        <p:style>
          <a:lnRef idx="0">
            <a:schemeClr val="accent1"/>
          </a:lnRef>
          <a:fillRef idx="3">
            <a:schemeClr val="accent1"/>
          </a:fillRef>
          <a:effectRef idx="3">
            <a:schemeClr val="accent1"/>
          </a:effectRef>
          <a:fontRef idx="minor">
            <a:schemeClr val="lt1"/>
          </a:fontRef>
        </p:style>
        <p:txBody>
          <a:bodyPr lIns="95782" tIns="47891" rIns="95782" bIns="47891" anchor="ctr"/>
          <a:lstStyle/>
          <a:p>
            <a:pPr algn="ctr" fontAlgn="auto">
              <a:spcBef>
                <a:spcPts val="0"/>
              </a:spcBef>
              <a:spcAft>
                <a:spcPts val="0"/>
              </a:spcAft>
              <a:defRPr/>
            </a:pPr>
            <a:r>
              <a:rPr lang="uk-UA" sz="1600" b="1" dirty="0">
                <a:latin typeface="Cambria" pitchFamily="18" charset="0"/>
              </a:rPr>
              <a:t>І ВАРІАНТ </a:t>
            </a:r>
            <a:endParaRPr lang="uk-UA" sz="1600" i="1" dirty="0">
              <a:latin typeface="Cambria" pitchFamily="18" charset="0"/>
            </a:endParaRPr>
          </a:p>
        </p:txBody>
      </p:sp>
      <p:sp>
        <p:nvSpPr>
          <p:cNvPr id="36" name="Прямокутник 25"/>
          <p:cNvSpPr/>
          <p:nvPr/>
        </p:nvSpPr>
        <p:spPr>
          <a:xfrm>
            <a:off x="168275" y="3524250"/>
            <a:ext cx="3900488" cy="2400300"/>
          </a:xfrm>
          <a:prstGeom prst="rect">
            <a:avLst/>
          </a:prstGeom>
        </p:spPr>
        <p:txBody>
          <a:bodyPr>
            <a:spAutoFit/>
          </a:bodyPr>
          <a:lstStyle/>
          <a:p>
            <a:pPr marL="285750" indent="-285750">
              <a:buBlip>
                <a:blip r:embed="rId4"/>
              </a:buBlip>
              <a:defRPr/>
            </a:pPr>
            <a:r>
              <a:rPr lang="uk-UA" sz="1500" b="1" dirty="0">
                <a:effectLst>
                  <a:outerShdw blurRad="38100" dist="38100" dir="2700000" algn="tl">
                    <a:srgbClr val="000000">
                      <a:alpha val="43137"/>
                    </a:srgbClr>
                  </a:outerShdw>
                </a:effectLst>
                <a:latin typeface="Cambria" pitchFamily="18" charset="0"/>
                <a:cs typeface="Arial" charset="0"/>
              </a:rPr>
              <a:t>безкоштовне відкриття рахунків;</a:t>
            </a:r>
          </a:p>
          <a:p>
            <a:pPr marL="285750" indent="-285750">
              <a:buBlip>
                <a:blip r:embed="rId4"/>
              </a:buBlip>
              <a:defRPr/>
            </a:pPr>
            <a:endParaRPr lang="uk-UA" sz="1500" b="1" dirty="0">
              <a:effectLst>
                <a:outerShdw blurRad="38100" dist="38100" dir="2700000" algn="tl">
                  <a:srgbClr val="000000">
                    <a:alpha val="43137"/>
                  </a:srgbClr>
                </a:outerShdw>
              </a:effectLst>
              <a:latin typeface="Cambria" pitchFamily="18" charset="0"/>
            </a:endParaRPr>
          </a:p>
          <a:p>
            <a:pPr marL="285750" indent="-285750" algn="just">
              <a:buBlip>
                <a:blip r:embed="rId4"/>
              </a:buBlip>
              <a:defRPr/>
            </a:pPr>
            <a:r>
              <a:rPr lang="uk-UA" sz="1500" b="1" dirty="0">
                <a:effectLst>
                  <a:outerShdw blurRad="38100" dist="38100" dir="2700000" algn="tl">
                    <a:srgbClr val="000000">
                      <a:alpha val="43137"/>
                    </a:srgbClr>
                  </a:outerShdw>
                </a:effectLst>
                <a:latin typeface="Cambria" pitchFamily="18" charset="0"/>
                <a:cs typeface="Arial" charset="0"/>
              </a:rPr>
              <a:t>безкоштовне обслуговування </a:t>
            </a:r>
            <a:r>
              <a:rPr lang="uk-UA" sz="1500" dirty="0">
                <a:effectLst>
                  <a:outerShdw blurRad="38100" dist="38100" dir="2700000" algn="tl">
                    <a:srgbClr val="000000">
                      <a:alpha val="43137"/>
                    </a:srgbClr>
                  </a:outerShdw>
                </a:effectLst>
                <a:latin typeface="Cambria" pitchFamily="18" charset="0"/>
                <a:cs typeface="Arial" charset="0"/>
              </a:rPr>
              <a:t>доручень розпорядників коштів на здійснення платежів</a:t>
            </a:r>
            <a:r>
              <a:rPr lang="uk-UA" sz="1500" b="1" dirty="0">
                <a:effectLst>
                  <a:outerShdw blurRad="38100" dist="38100" dir="2700000" algn="tl">
                    <a:srgbClr val="000000">
                      <a:alpha val="43137"/>
                    </a:srgbClr>
                  </a:outerShdw>
                </a:effectLst>
                <a:latin typeface="Cambria" pitchFamily="18" charset="0"/>
              </a:rPr>
              <a:t>;</a:t>
            </a:r>
          </a:p>
          <a:p>
            <a:pPr marL="285750" indent="-285750">
              <a:buBlip>
                <a:blip r:embed="rId4"/>
              </a:buBlip>
              <a:defRPr/>
            </a:pPr>
            <a:endParaRPr lang="uk-UA" sz="1500" b="1" dirty="0">
              <a:effectLst>
                <a:outerShdw blurRad="38100" dist="38100" dir="2700000" algn="tl">
                  <a:srgbClr val="000000">
                    <a:alpha val="43137"/>
                  </a:srgbClr>
                </a:outerShdw>
              </a:effectLst>
              <a:latin typeface="Cambria" pitchFamily="18" charset="0"/>
            </a:endParaRPr>
          </a:p>
          <a:p>
            <a:pPr marL="285750" indent="-285750" algn="just">
              <a:buBlip>
                <a:blip r:embed="rId4"/>
              </a:buBlip>
              <a:defRPr/>
            </a:pPr>
            <a:r>
              <a:rPr lang="uk-UA" sz="1500" dirty="0">
                <a:effectLst>
                  <a:outerShdw blurRad="38100" dist="38100" dir="2700000" algn="tl">
                    <a:srgbClr val="000000">
                      <a:alpha val="43137"/>
                    </a:srgbClr>
                  </a:outerShdw>
                </a:effectLst>
                <a:latin typeface="Cambria" pitchFamily="18" charset="0"/>
                <a:cs typeface="Arial" charset="0"/>
              </a:rPr>
              <a:t>можливість отримувати </a:t>
            </a:r>
            <a:r>
              <a:rPr lang="uk-UA" sz="1500" b="1" dirty="0">
                <a:effectLst>
                  <a:outerShdw blurRad="38100" dist="38100" dir="2700000" algn="tl">
                    <a:srgbClr val="000000">
                      <a:alpha val="43137"/>
                    </a:srgbClr>
                  </a:outerShdw>
                </a:effectLst>
                <a:latin typeface="Cambria" pitchFamily="18" charset="0"/>
                <a:cs typeface="Arial" charset="0"/>
              </a:rPr>
              <a:t>безоплатні короткотермінові позики </a:t>
            </a:r>
            <a:r>
              <a:rPr lang="uk-UA" sz="1500" dirty="0">
                <a:effectLst>
                  <a:outerShdw blurRad="38100" dist="38100" dir="2700000" algn="tl">
                    <a:srgbClr val="000000">
                      <a:alpha val="43137"/>
                    </a:srgbClr>
                  </a:outerShdw>
                </a:effectLst>
                <a:latin typeface="Cambria" pitchFamily="18" charset="0"/>
                <a:cs typeface="Arial" charset="0"/>
              </a:rPr>
              <a:t>на покриття тимчасових касових розривів місцевих бюджетів</a:t>
            </a:r>
            <a:r>
              <a:rPr lang="uk-UA" sz="1500" i="1" dirty="0">
                <a:effectLst>
                  <a:outerShdw blurRad="38100" dist="38100" dir="2700000" algn="tl">
                    <a:srgbClr val="000000">
                      <a:alpha val="43137"/>
                    </a:srgbClr>
                  </a:outerShdw>
                </a:effectLst>
                <a:latin typeface="Cambria" pitchFamily="18" charset="0"/>
                <a:cs typeface="Arial" charset="0"/>
              </a:rPr>
              <a:t>.</a:t>
            </a:r>
            <a:r>
              <a:rPr lang="uk-UA" sz="1500" i="1" dirty="0">
                <a:effectLst>
                  <a:outerShdw blurRad="38100" dist="38100" dir="2700000" algn="tl">
                    <a:srgbClr val="000000">
                      <a:alpha val="43137"/>
                    </a:srgbClr>
                  </a:outerShdw>
                </a:effectLst>
                <a:latin typeface="Cambria" pitchFamily="18" charset="0"/>
              </a:rPr>
              <a:t> </a:t>
            </a:r>
          </a:p>
        </p:txBody>
      </p:sp>
      <p:sp>
        <p:nvSpPr>
          <p:cNvPr id="37" name="Блок-схема: об'єднання 27"/>
          <p:cNvSpPr/>
          <p:nvPr/>
        </p:nvSpPr>
        <p:spPr>
          <a:xfrm>
            <a:off x="758825" y="3340102"/>
            <a:ext cx="647700" cy="144463"/>
          </a:xfrm>
          <a:prstGeom prst="flowChartMerg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uk-UA"/>
          </a:p>
        </p:txBody>
      </p:sp>
      <p:sp>
        <p:nvSpPr>
          <p:cNvPr id="38" name="Прямокутник 28"/>
          <p:cNvSpPr/>
          <p:nvPr/>
        </p:nvSpPr>
        <p:spPr>
          <a:xfrm>
            <a:off x="237906" y="2408213"/>
            <a:ext cx="4191581" cy="542925"/>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uk-UA" sz="1600" b="1" dirty="0">
                <a:ln w="1905"/>
                <a:solidFill>
                  <a:schemeClr val="accent6">
                    <a:lumMod val="50000"/>
                  </a:schemeClr>
                </a:solidFill>
                <a:effectLst>
                  <a:innerShdw blurRad="69850" dist="43180" dir="5400000">
                    <a:srgbClr val="000000">
                      <a:alpha val="65000"/>
                    </a:srgbClr>
                  </a:innerShdw>
                </a:effectLst>
                <a:latin typeface="Cambria" pitchFamily="18" charset="0"/>
              </a:rPr>
              <a:t>КАЗНАЧЕЙСЬКА ФОРМА </a:t>
            </a:r>
          </a:p>
          <a:p>
            <a:pPr algn="ctr">
              <a:defRPr/>
            </a:pPr>
            <a:r>
              <a:rPr lang="uk-UA" sz="1600" b="1" dirty="0">
                <a:ln w="1905"/>
                <a:solidFill>
                  <a:schemeClr val="accent6">
                    <a:lumMod val="50000"/>
                  </a:schemeClr>
                </a:solidFill>
                <a:effectLst>
                  <a:innerShdw blurRad="69850" dist="43180" dir="5400000">
                    <a:srgbClr val="000000">
                      <a:alpha val="65000"/>
                    </a:srgbClr>
                  </a:innerShdw>
                </a:effectLst>
                <a:latin typeface="Cambria" pitchFamily="18" charset="0"/>
              </a:rPr>
              <a:t>ОБСЛУГОВУВАННЯ</a:t>
            </a:r>
          </a:p>
        </p:txBody>
      </p:sp>
      <p:sp>
        <p:nvSpPr>
          <p:cNvPr id="39" name="Прямокутник із двома вирізаними протилежними кутами 21"/>
          <p:cNvSpPr/>
          <p:nvPr/>
        </p:nvSpPr>
        <p:spPr>
          <a:xfrm>
            <a:off x="5364153" y="1887589"/>
            <a:ext cx="2728861" cy="393370"/>
          </a:xfrm>
          <a:prstGeom prst="snip2DiagRect">
            <a:avLst/>
          </a:prstGeom>
        </p:spPr>
        <p:style>
          <a:lnRef idx="0">
            <a:schemeClr val="accent1"/>
          </a:lnRef>
          <a:fillRef idx="3">
            <a:schemeClr val="accent1"/>
          </a:fillRef>
          <a:effectRef idx="3">
            <a:schemeClr val="accent1"/>
          </a:effectRef>
          <a:fontRef idx="minor">
            <a:schemeClr val="lt1"/>
          </a:fontRef>
        </p:style>
        <p:txBody>
          <a:bodyPr lIns="95782" tIns="47891" rIns="95782" bIns="47891" anchor="ctr"/>
          <a:lstStyle/>
          <a:p>
            <a:pPr algn="ctr" fontAlgn="auto">
              <a:spcBef>
                <a:spcPts val="0"/>
              </a:spcBef>
              <a:spcAft>
                <a:spcPts val="0"/>
              </a:spcAft>
              <a:defRPr/>
            </a:pPr>
            <a:r>
              <a:rPr lang="uk-UA" sz="1600" b="1" dirty="0">
                <a:latin typeface="Cambria" pitchFamily="18" charset="0"/>
              </a:rPr>
              <a:t>ІІ ВАРІАНТ </a:t>
            </a:r>
            <a:endParaRPr lang="uk-UA" sz="1600" i="1" dirty="0">
              <a:latin typeface="Cambria" pitchFamily="18" charset="0"/>
            </a:endParaRPr>
          </a:p>
        </p:txBody>
      </p:sp>
      <p:sp>
        <p:nvSpPr>
          <p:cNvPr id="40" name="Прямокутник 29"/>
          <p:cNvSpPr/>
          <p:nvPr/>
        </p:nvSpPr>
        <p:spPr>
          <a:xfrm>
            <a:off x="4270375" y="5054602"/>
            <a:ext cx="4787900" cy="1076325"/>
          </a:xfrm>
          <a:prstGeom prst="rect">
            <a:avLst/>
          </a:prstGeom>
        </p:spPr>
        <p:txBody>
          <a:bodyPr>
            <a:spAutoFit/>
          </a:bodyPr>
          <a:lstStyle/>
          <a:p>
            <a:pPr marL="285750" indent="-285750">
              <a:buBlip>
                <a:blip r:embed="rId4"/>
              </a:buBlip>
              <a:defRPr/>
            </a:pPr>
            <a:r>
              <a:rPr lang="uk-UA" sz="1500" dirty="0">
                <a:effectLst>
                  <a:outerShdw blurRad="38100" dist="38100" dir="2700000" algn="tl">
                    <a:srgbClr val="000000">
                      <a:alpha val="43137"/>
                    </a:srgbClr>
                  </a:outerShdw>
                </a:effectLst>
                <a:latin typeface="Cambria" pitchFamily="18" charset="0"/>
                <a:cs typeface="Arial" charset="0"/>
              </a:rPr>
              <a:t>в банках </a:t>
            </a:r>
            <a:r>
              <a:rPr lang="uk-UA" sz="1500" b="1" dirty="0">
                <a:effectLst>
                  <a:outerShdw blurRad="38100" dist="38100" dir="2700000" algn="tl">
                    <a:srgbClr val="000000">
                      <a:alpha val="43137"/>
                    </a:srgbClr>
                  </a:outerShdw>
                </a:effectLst>
                <a:latin typeface="Cambria" pitchFamily="18" charset="0"/>
                <a:cs typeface="Arial" charset="0"/>
              </a:rPr>
              <a:t>усі операції є платними;</a:t>
            </a:r>
          </a:p>
          <a:p>
            <a:pPr>
              <a:defRPr/>
            </a:pPr>
            <a:endParaRPr lang="uk-UA" sz="400" b="1" dirty="0">
              <a:effectLst>
                <a:outerShdw blurRad="38100" dist="38100" dir="2700000" algn="tl">
                  <a:srgbClr val="000000">
                    <a:alpha val="43137"/>
                  </a:srgbClr>
                </a:outerShdw>
              </a:effectLst>
              <a:latin typeface="Cambria" pitchFamily="18" charset="0"/>
              <a:cs typeface="Arial" charset="0"/>
            </a:endParaRPr>
          </a:p>
          <a:p>
            <a:pPr marL="285750" indent="-285750">
              <a:buBlip>
                <a:blip r:embed="rId4"/>
              </a:buBlip>
              <a:defRPr/>
            </a:pPr>
            <a:r>
              <a:rPr lang="uk-UA" sz="1500" b="1" dirty="0">
                <a:effectLst>
                  <a:outerShdw blurRad="38100" dist="38100" dir="2700000" algn="tl">
                    <a:srgbClr val="000000">
                      <a:alpha val="43137"/>
                    </a:srgbClr>
                  </a:outerShdw>
                </a:effectLst>
                <a:latin typeface="Cambria" pitchFamily="18" charset="0"/>
                <a:cs typeface="Arial" charset="0"/>
              </a:rPr>
              <a:t>позики </a:t>
            </a:r>
            <a:r>
              <a:rPr lang="uk-UA" sz="1500" dirty="0">
                <a:effectLst>
                  <a:outerShdw blurRad="38100" dist="38100" dir="2700000" algn="tl">
                    <a:srgbClr val="000000">
                      <a:alpha val="43137"/>
                    </a:srgbClr>
                  </a:outerShdw>
                </a:effectLst>
                <a:latin typeface="Cambria" pitchFamily="18" charset="0"/>
                <a:cs typeface="Arial" charset="0"/>
              </a:rPr>
              <a:t>(кредити) </a:t>
            </a:r>
            <a:r>
              <a:rPr lang="uk-UA" sz="1500" b="1" dirty="0">
                <a:effectLst>
                  <a:outerShdw blurRad="38100" dist="38100" dir="2700000" algn="tl">
                    <a:srgbClr val="000000">
                      <a:alpha val="43137"/>
                    </a:srgbClr>
                  </a:outerShdw>
                </a:effectLst>
                <a:latin typeface="Cambria" pitchFamily="18" charset="0"/>
                <a:cs typeface="Arial" charset="0"/>
              </a:rPr>
              <a:t>надаються</a:t>
            </a:r>
            <a:r>
              <a:rPr lang="uk-UA" sz="1500" dirty="0">
                <a:effectLst>
                  <a:outerShdw blurRad="38100" dist="38100" dir="2700000" algn="tl">
                    <a:srgbClr val="000000">
                      <a:alpha val="43137"/>
                    </a:srgbClr>
                  </a:outerShdw>
                </a:effectLst>
                <a:latin typeface="Cambria" pitchFamily="18" charset="0"/>
                <a:cs typeface="Arial" charset="0"/>
              </a:rPr>
              <a:t> на загальних підставах</a:t>
            </a:r>
            <a:r>
              <a:rPr lang="uk-UA" sz="1500" b="1" dirty="0">
                <a:effectLst>
                  <a:outerShdw blurRad="38100" dist="38100" dir="2700000" algn="tl">
                    <a:srgbClr val="000000">
                      <a:alpha val="43137"/>
                    </a:srgbClr>
                  </a:outerShdw>
                </a:effectLst>
                <a:latin typeface="Cambria" pitchFamily="18" charset="0"/>
                <a:cs typeface="Arial" charset="0"/>
              </a:rPr>
              <a:t> – платно</a:t>
            </a:r>
            <a:r>
              <a:rPr lang="uk-UA" sz="1500" dirty="0">
                <a:effectLst>
                  <a:outerShdw blurRad="38100" dist="38100" dir="2700000" algn="tl">
                    <a:srgbClr val="000000">
                      <a:alpha val="43137"/>
                    </a:srgbClr>
                  </a:outerShdw>
                </a:effectLst>
                <a:latin typeface="Cambria" pitchFamily="18" charset="0"/>
                <a:cs typeface="Arial" charset="0"/>
              </a:rPr>
              <a:t>, за ставками, які діють на момент їх отримання</a:t>
            </a:r>
            <a:r>
              <a:rPr lang="uk-UA" sz="1500" i="1" dirty="0">
                <a:effectLst>
                  <a:outerShdw blurRad="38100" dist="38100" dir="2700000" algn="tl">
                    <a:srgbClr val="000000">
                      <a:alpha val="43137"/>
                    </a:srgbClr>
                  </a:outerShdw>
                </a:effectLst>
                <a:latin typeface="Cambria" pitchFamily="18" charset="0"/>
                <a:cs typeface="Arial" charset="0"/>
              </a:rPr>
              <a:t>	</a:t>
            </a:r>
          </a:p>
        </p:txBody>
      </p:sp>
      <p:sp>
        <p:nvSpPr>
          <p:cNvPr id="41" name="Блок-схема: об'єднання 30"/>
          <p:cNvSpPr/>
          <p:nvPr/>
        </p:nvSpPr>
        <p:spPr>
          <a:xfrm>
            <a:off x="4438650" y="4932363"/>
            <a:ext cx="647700" cy="158750"/>
          </a:xfrm>
          <a:prstGeom prst="flowChartMerg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uk-UA"/>
          </a:p>
        </p:txBody>
      </p:sp>
      <p:sp>
        <p:nvSpPr>
          <p:cNvPr id="42" name="Прямокутник 20"/>
          <p:cNvSpPr/>
          <p:nvPr/>
        </p:nvSpPr>
        <p:spPr>
          <a:xfrm>
            <a:off x="4601550" y="2408212"/>
            <a:ext cx="4456957" cy="542925"/>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uk-UA" sz="1600" b="1" dirty="0">
                <a:ln w="1905"/>
                <a:solidFill>
                  <a:schemeClr val="accent6">
                    <a:lumMod val="50000"/>
                  </a:schemeClr>
                </a:solidFill>
                <a:effectLst>
                  <a:innerShdw blurRad="69850" dist="43180" dir="5400000">
                    <a:srgbClr val="000000">
                      <a:alpha val="65000"/>
                    </a:srgbClr>
                  </a:innerShdw>
                </a:effectLst>
                <a:latin typeface="Cambria" pitchFamily="18" charset="0"/>
              </a:rPr>
              <a:t>БАНКІВСЬКА ФОРМА </a:t>
            </a:r>
          </a:p>
          <a:p>
            <a:pPr algn="ctr">
              <a:defRPr/>
            </a:pPr>
            <a:r>
              <a:rPr lang="uk-UA" sz="1600" b="1" dirty="0">
                <a:ln w="1905"/>
                <a:solidFill>
                  <a:schemeClr val="accent6">
                    <a:lumMod val="50000"/>
                  </a:schemeClr>
                </a:solidFill>
                <a:effectLst>
                  <a:innerShdw blurRad="69850" dist="43180" dir="5400000">
                    <a:srgbClr val="000000">
                      <a:alpha val="65000"/>
                    </a:srgbClr>
                  </a:innerShdw>
                </a:effectLst>
                <a:latin typeface="Cambria" pitchFamily="18" charset="0"/>
              </a:rPr>
              <a:t>ОБСЛУГОВУВАННЯ</a:t>
            </a:r>
          </a:p>
        </p:txBody>
      </p:sp>
      <p:sp>
        <p:nvSpPr>
          <p:cNvPr id="43" name="TextBox 42"/>
          <p:cNvSpPr txBox="1"/>
          <p:nvPr/>
        </p:nvSpPr>
        <p:spPr>
          <a:xfrm>
            <a:off x="568258" y="2994917"/>
            <a:ext cx="2240657" cy="369332"/>
          </a:xfrm>
          <a:prstGeom prst="rect">
            <a:avLst/>
          </a:prstGeom>
          <a:noFill/>
        </p:spPr>
        <p:txBody>
          <a:bodyPr>
            <a:spAutoFit/>
          </a:bodyPr>
          <a:lstStyle/>
          <a:p>
            <a:pPr>
              <a:defRPr/>
            </a:pPr>
            <a:r>
              <a:rPr lang="uk-UA"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Arial" charset="0"/>
              </a:rPr>
              <a:t>Переваги</a:t>
            </a:r>
          </a:p>
        </p:txBody>
      </p:sp>
      <p:sp>
        <p:nvSpPr>
          <p:cNvPr id="44" name="TextBox 43"/>
          <p:cNvSpPr txBox="1"/>
          <p:nvPr/>
        </p:nvSpPr>
        <p:spPr>
          <a:xfrm>
            <a:off x="4270156" y="4596590"/>
            <a:ext cx="2240657" cy="369332"/>
          </a:xfrm>
          <a:prstGeom prst="rect">
            <a:avLst/>
          </a:prstGeom>
          <a:noFill/>
        </p:spPr>
        <p:txBody>
          <a:bodyPr>
            <a:spAutoFit/>
          </a:bodyPr>
          <a:lstStyle/>
          <a:p>
            <a:pPr>
              <a:defRPr/>
            </a:pPr>
            <a:r>
              <a:rPr lang="uk-UA"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Arial" charset="0"/>
              </a:rPr>
              <a:t>Недоліки</a:t>
            </a:r>
          </a:p>
        </p:txBody>
      </p:sp>
      <p:sp>
        <p:nvSpPr>
          <p:cNvPr id="46" name="Блок-схема: об'єднання 33"/>
          <p:cNvSpPr/>
          <p:nvPr/>
        </p:nvSpPr>
        <p:spPr>
          <a:xfrm>
            <a:off x="4427538" y="3386138"/>
            <a:ext cx="647700" cy="144462"/>
          </a:xfrm>
          <a:prstGeom prst="flowChartMerg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uk-UA"/>
          </a:p>
        </p:txBody>
      </p:sp>
      <p:sp>
        <p:nvSpPr>
          <p:cNvPr id="47" name="TextBox 46"/>
          <p:cNvSpPr txBox="1"/>
          <p:nvPr/>
        </p:nvSpPr>
        <p:spPr>
          <a:xfrm>
            <a:off x="4238406" y="3046242"/>
            <a:ext cx="2240657" cy="369332"/>
          </a:xfrm>
          <a:prstGeom prst="rect">
            <a:avLst/>
          </a:prstGeom>
          <a:noFill/>
        </p:spPr>
        <p:txBody>
          <a:bodyPr>
            <a:spAutoFit/>
          </a:bodyPr>
          <a:lstStyle/>
          <a:p>
            <a:pPr>
              <a:defRPr/>
            </a:pPr>
            <a:r>
              <a:rPr lang="uk-UA"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Arial" charset="0"/>
              </a:rPr>
              <a:t>Переваги</a:t>
            </a:r>
          </a:p>
        </p:txBody>
      </p:sp>
      <p:sp>
        <p:nvSpPr>
          <p:cNvPr id="48" name="Прямокутник 35"/>
          <p:cNvSpPr/>
          <p:nvPr/>
        </p:nvSpPr>
        <p:spPr>
          <a:xfrm>
            <a:off x="4262438" y="3519490"/>
            <a:ext cx="5308600" cy="1076325"/>
          </a:xfrm>
          <a:prstGeom prst="rect">
            <a:avLst/>
          </a:prstGeom>
        </p:spPr>
        <p:txBody>
          <a:bodyPr>
            <a:spAutoFit/>
          </a:bodyPr>
          <a:lstStyle/>
          <a:p>
            <a:pPr marL="285750" indent="-285750">
              <a:buBlip>
                <a:blip r:embed="rId4"/>
              </a:buBlip>
              <a:defRPr/>
            </a:pPr>
            <a:r>
              <a:rPr lang="uk-UA" sz="1500" b="1" dirty="0">
                <a:effectLst>
                  <a:outerShdw blurRad="38100" dist="38100" dir="2700000" algn="tl">
                    <a:srgbClr val="000000">
                      <a:alpha val="43137"/>
                    </a:srgbClr>
                  </a:outerShdw>
                </a:effectLst>
                <a:latin typeface="Cambria" pitchFamily="18" charset="0"/>
                <a:cs typeface="Arial" charset="0"/>
              </a:rPr>
              <a:t>нарахування відсотків на залишки коштів на рахунках;</a:t>
            </a:r>
          </a:p>
          <a:p>
            <a:pPr>
              <a:defRPr/>
            </a:pPr>
            <a:endParaRPr lang="uk-UA" sz="400" b="1" dirty="0">
              <a:effectLst>
                <a:outerShdw blurRad="38100" dist="38100" dir="2700000" algn="tl">
                  <a:srgbClr val="000000">
                    <a:alpha val="43137"/>
                  </a:srgbClr>
                </a:outerShdw>
              </a:effectLst>
              <a:latin typeface="Cambria" pitchFamily="18" charset="0"/>
              <a:cs typeface="Arial" charset="0"/>
            </a:endParaRPr>
          </a:p>
          <a:p>
            <a:pPr marL="285750" indent="-285750">
              <a:buBlip>
                <a:blip r:embed="rId4"/>
              </a:buBlip>
              <a:defRPr/>
            </a:pPr>
            <a:r>
              <a:rPr lang="uk-UA" sz="1500" b="1" dirty="0">
                <a:effectLst>
                  <a:outerShdw blurRad="38100" dist="38100" dir="2700000" algn="tl">
                    <a:srgbClr val="000000">
                      <a:alpha val="43137"/>
                    </a:srgbClr>
                  </a:outerShdw>
                </a:effectLst>
                <a:latin typeface="Cambria" pitchFamily="18" charset="0"/>
                <a:cs typeface="Arial" charset="0"/>
              </a:rPr>
              <a:t>оперативність проходження платежів </a:t>
            </a:r>
            <a:r>
              <a:rPr lang="uk-UA" sz="1500" i="1" dirty="0">
                <a:effectLst>
                  <a:outerShdw blurRad="38100" dist="38100" dir="2700000" algn="tl">
                    <a:srgbClr val="000000">
                      <a:alpha val="43137"/>
                    </a:srgbClr>
                  </a:outerShdw>
                </a:effectLst>
                <a:latin typeface="Cambria" pitchFamily="18" charset="0"/>
                <a:cs typeface="Arial" charset="0"/>
              </a:rPr>
              <a:t>(в т.ч. </a:t>
            </a:r>
            <a:r>
              <a:rPr lang="uk-UA" sz="1500" i="1" dirty="0" err="1">
                <a:effectLst>
                  <a:outerShdw blurRad="38100" dist="38100" dir="2700000" algn="tl">
                    <a:srgbClr val="000000">
                      <a:alpha val="43137"/>
                    </a:srgbClr>
                  </a:outerShdw>
                </a:effectLst>
                <a:latin typeface="Cambria" pitchFamily="18" charset="0"/>
                <a:cs typeface="Arial" charset="0"/>
              </a:rPr>
              <a:t>інтернет</a:t>
            </a:r>
            <a:r>
              <a:rPr lang="uk-UA" sz="1500" i="1" dirty="0">
                <a:effectLst>
                  <a:outerShdw blurRad="38100" dist="38100" dir="2700000" algn="tl">
                    <a:srgbClr val="000000">
                      <a:alpha val="43137"/>
                    </a:srgbClr>
                  </a:outerShdw>
                </a:effectLst>
                <a:latin typeface="Cambria" pitchFamily="18" charset="0"/>
                <a:cs typeface="Arial" charset="0"/>
              </a:rPr>
              <a:t> </a:t>
            </a:r>
            <a:r>
              <a:rPr lang="uk-UA" sz="1500" i="1" dirty="0" err="1">
                <a:effectLst>
                  <a:outerShdw blurRad="38100" dist="38100" dir="2700000" algn="tl">
                    <a:srgbClr val="000000">
                      <a:alpha val="43137"/>
                    </a:srgbClr>
                  </a:outerShdw>
                </a:effectLst>
                <a:latin typeface="Cambria" pitchFamily="18" charset="0"/>
                <a:cs typeface="Arial" charset="0"/>
              </a:rPr>
              <a:t>банкінг</a:t>
            </a:r>
            <a:r>
              <a:rPr lang="uk-UA" sz="1500" i="1" dirty="0">
                <a:effectLst>
                  <a:outerShdw blurRad="38100" dist="38100" dir="2700000" algn="tl">
                    <a:srgbClr val="000000">
                      <a:alpha val="43137"/>
                    </a:srgbClr>
                  </a:outerShdw>
                </a:effectLst>
                <a:latin typeface="Cambria" pitchFamily="18" charset="0"/>
                <a:cs typeface="Arial" charset="0"/>
              </a:rPr>
              <a:t>, «Клієнт-банк).</a:t>
            </a:r>
            <a:endParaRPr lang="uk-UA" sz="1500" i="1" dirty="0">
              <a:effectLst>
                <a:outerShdw blurRad="38100" dist="38100" dir="2700000" algn="tl">
                  <a:srgbClr val="000000">
                    <a:alpha val="43137"/>
                  </a:srgbClr>
                </a:outerShdw>
              </a:effectLst>
              <a:latin typeface="Cambria" pitchFamily="18" charset="0"/>
            </a:endParaRPr>
          </a:p>
        </p:txBody>
      </p:sp>
      <p:sp>
        <p:nvSpPr>
          <p:cNvPr id="2" name="Прямоугольник 1"/>
          <p:cNvSpPr/>
          <p:nvPr/>
        </p:nvSpPr>
        <p:spPr>
          <a:xfrm>
            <a:off x="4427540" y="6094413"/>
            <a:ext cx="3652837" cy="461962"/>
          </a:xfrm>
          <a:prstGeom prst="rect">
            <a:avLst/>
          </a:prstGeom>
        </p:spPr>
        <p:txBody>
          <a:bodyPr>
            <a:spAutoFit/>
          </a:bodyPr>
          <a:lstStyle/>
          <a:p>
            <a:pPr>
              <a:defRPr/>
            </a:pPr>
            <a:r>
              <a:rPr lang="uk-UA" sz="1200" i="1" u="sng" dirty="0">
                <a:solidFill>
                  <a:srgbClr val="0000CC"/>
                </a:solidFill>
                <a:effectLst>
                  <a:outerShdw blurRad="38100" dist="38100" dir="2700000" algn="tl">
                    <a:srgbClr val="000000">
                      <a:alpha val="43137"/>
                    </a:srgbClr>
                  </a:outerShdw>
                </a:effectLst>
                <a:latin typeface="Cambria" pitchFamily="18" charset="0"/>
                <a:cs typeface="Arial" charset="0"/>
              </a:rPr>
              <a:t>Довідково: </a:t>
            </a:r>
            <a:r>
              <a:rPr lang="uk-UA" sz="1200" i="1" dirty="0">
                <a:effectLst>
                  <a:outerShdw blurRad="38100" dist="38100" dir="2700000" algn="tl">
                    <a:srgbClr val="000000">
                      <a:alpha val="43137"/>
                    </a:srgbClr>
                  </a:outerShdw>
                </a:effectLst>
                <a:latin typeface="Cambria" pitchFamily="18" charset="0"/>
                <a:cs typeface="Arial" charset="0"/>
              </a:rPr>
              <a:t>за даними НБУ середньозважена ставка за кредитами   на сьогодні складає 18,3%</a:t>
            </a:r>
            <a:endParaRPr lang="uk-UA" sz="1200" dirty="0"/>
          </a:p>
        </p:txBody>
      </p:sp>
      <p:pic>
        <p:nvPicPr>
          <p:cNvPr id="61467" name="Рисунок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700"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2032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0" name="Рисунок 9"/>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sp>
        <p:nvSpPr>
          <p:cNvPr id="9" name="Прямокутник 17"/>
          <p:cNvSpPr/>
          <p:nvPr/>
        </p:nvSpPr>
        <p:spPr bwMode="auto">
          <a:xfrm>
            <a:off x="910595" y="1195951"/>
            <a:ext cx="7632848" cy="500838"/>
          </a:xfrm>
          <a:prstGeom prst="rect">
            <a:avLst/>
          </a:prstGeom>
          <a:noFill/>
          <a:effectLst>
            <a:outerShdw sx="1000" sy="1000" algn="ctr" rotWithShape="0">
              <a:schemeClr val="bg1">
                <a:lumMod val="95000"/>
              </a:scheme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5782" tIns="47891" rIns="95782" bIns="47891" anchor="ctr"/>
          <a:lstStyle/>
          <a:p>
            <a:pPr fontAlgn="auto">
              <a:spcBef>
                <a:spcPts val="0"/>
              </a:spcBef>
              <a:spcAft>
                <a:spcPts val="0"/>
              </a:spcAft>
              <a:defRPr/>
            </a:pPr>
            <a:r>
              <a:rPr lang="uk-UA" sz="2400" b="1" u="sng" dirty="0">
                <a:solidFill>
                  <a:schemeClr val="tx1"/>
                </a:solidFill>
                <a:effectLst>
                  <a:outerShdw blurRad="38100" dist="38100" dir="2700000" algn="tl">
                    <a:srgbClr val="000000">
                      <a:alpha val="43137"/>
                    </a:srgbClr>
                  </a:outerShdw>
                </a:effectLst>
              </a:rPr>
              <a:t>Розширення джерел наповнення місцевих бюджетів </a:t>
            </a:r>
          </a:p>
        </p:txBody>
      </p:sp>
      <p:sp>
        <p:nvSpPr>
          <p:cNvPr id="12" name="Прямокутник 17"/>
          <p:cNvSpPr/>
          <p:nvPr/>
        </p:nvSpPr>
        <p:spPr bwMode="auto">
          <a:xfrm>
            <a:off x="481816" y="2057629"/>
            <a:ext cx="8374935" cy="4119053"/>
          </a:xfrm>
          <a:prstGeom prst="rect">
            <a:avLst/>
          </a:prstGeom>
          <a:noFill/>
          <a:effectLst>
            <a:outerShdw sx="1000" sy="1000" algn="ctr" rotWithShape="0">
              <a:schemeClr val="bg1">
                <a:lumMod val="95000"/>
              </a:scheme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5782" tIns="47891" rIns="95782" bIns="47891" anchor="ctr"/>
          <a:lstStyle/>
          <a:p>
            <a:pPr marL="285750" indent="-285750" fontAlgn="auto">
              <a:lnSpc>
                <a:spcPct val="350000"/>
              </a:lnSpc>
              <a:spcBef>
                <a:spcPts val="0"/>
              </a:spcBef>
              <a:spcAft>
                <a:spcPts val="0"/>
              </a:spcAft>
              <a:buFont typeface="Wingdings" panose="05000000000000000000" pitchFamily="2" charset="2"/>
              <a:buChar char="Ø"/>
              <a:defRPr/>
            </a:pPr>
            <a:r>
              <a:rPr lang="uk-UA" sz="1700" b="1" dirty="0">
                <a:solidFill>
                  <a:schemeClr val="tx1"/>
                </a:solidFill>
                <a:effectLst>
                  <a:outerShdw blurRad="38100" dist="38100" dir="2700000" algn="tl">
                    <a:srgbClr val="000000">
                      <a:alpha val="43137"/>
                    </a:srgbClr>
                  </a:outerShdw>
                </a:effectLst>
                <a:latin typeface="Cambria" pitchFamily="18" charset="0"/>
              </a:rPr>
              <a:t>Зміна нормативів зарахування ПДФО</a:t>
            </a:r>
          </a:p>
          <a:p>
            <a:pPr marL="285750" indent="-285750" fontAlgn="auto">
              <a:spcBef>
                <a:spcPts val="0"/>
              </a:spcBef>
              <a:spcAft>
                <a:spcPts val="0"/>
              </a:spcAft>
              <a:buFont typeface="Wingdings" panose="05000000000000000000" pitchFamily="2" charset="2"/>
              <a:buChar char="Ø"/>
              <a:defRPr/>
            </a:pPr>
            <a:r>
              <a:rPr lang="uk-UA" sz="1700" b="1" dirty="0">
                <a:solidFill>
                  <a:schemeClr val="tx1"/>
                </a:solidFill>
                <a:effectLst>
                  <a:outerShdw blurRad="38100" dist="38100" dir="2700000" algn="tl">
                    <a:srgbClr val="000000">
                      <a:alpha val="43137"/>
                    </a:srgbClr>
                  </a:outerShdw>
                </a:effectLst>
                <a:latin typeface="Cambria" pitchFamily="18" charset="0"/>
              </a:rPr>
              <a:t>Зарахування плати за надання адміністративних послуг до місцевих бюджетів</a:t>
            </a:r>
          </a:p>
          <a:p>
            <a:pPr marL="285750" indent="-285750" fontAlgn="auto">
              <a:lnSpc>
                <a:spcPct val="200000"/>
              </a:lnSpc>
              <a:spcBef>
                <a:spcPts val="0"/>
              </a:spcBef>
              <a:spcAft>
                <a:spcPts val="0"/>
              </a:spcAft>
              <a:buFont typeface="Wingdings" panose="05000000000000000000" pitchFamily="2" charset="2"/>
              <a:buChar char="Ø"/>
              <a:defRPr/>
            </a:pPr>
            <a:r>
              <a:rPr lang="uk-UA" sz="1700" b="1" dirty="0">
                <a:solidFill>
                  <a:schemeClr val="tx1"/>
                </a:solidFill>
                <a:effectLst>
                  <a:outerShdw blurRad="38100" dist="38100" dir="2700000" algn="tl">
                    <a:srgbClr val="000000">
                      <a:alpha val="43137"/>
                    </a:srgbClr>
                  </a:outerShdw>
                </a:effectLst>
                <a:latin typeface="Cambria" pitchFamily="18" charset="0"/>
              </a:rPr>
              <a:t>Зарахування 10% податку на прибуток до обласних бюджетів</a:t>
            </a:r>
          </a:p>
          <a:p>
            <a:pPr marL="285750" indent="-285750" fontAlgn="auto">
              <a:lnSpc>
                <a:spcPct val="200000"/>
              </a:lnSpc>
              <a:spcBef>
                <a:spcPts val="0"/>
              </a:spcBef>
              <a:spcAft>
                <a:spcPts val="0"/>
              </a:spcAft>
              <a:buFont typeface="Wingdings" panose="05000000000000000000" pitchFamily="2" charset="2"/>
              <a:buChar char="Ø"/>
              <a:defRPr/>
            </a:pPr>
            <a:r>
              <a:rPr lang="uk-UA" sz="1700" b="1" dirty="0">
                <a:solidFill>
                  <a:schemeClr val="tx1"/>
                </a:solidFill>
                <a:effectLst>
                  <a:outerShdw blurRad="38100" dist="38100" dir="2700000" algn="tl">
                    <a:srgbClr val="000000">
                      <a:alpha val="43137"/>
                    </a:srgbClr>
                  </a:outerShdw>
                </a:effectLst>
                <a:latin typeface="Cambria" pitchFamily="18" charset="0"/>
              </a:rPr>
              <a:t>Запровадження акцизного податку з реалізації суб’єктами господарювання роздрібної торгівлі підакцизних товарів</a:t>
            </a:r>
          </a:p>
          <a:p>
            <a:pPr marL="285750" indent="-285750" fontAlgn="auto">
              <a:lnSpc>
                <a:spcPct val="200000"/>
              </a:lnSpc>
              <a:spcBef>
                <a:spcPts val="0"/>
              </a:spcBef>
              <a:spcAft>
                <a:spcPts val="0"/>
              </a:spcAft>
              <a:buFont typeface="Wingdings" panose="05000000000000000000" pitchFamily="2" charset="2"/>
              <a:buChar char="Ø"/>
              <a:defRPr/>
            </a:pPr>
            <a:r>
              <a:rPr lang="uk-UA" sz="1700" b="1" dirty="0">
                <a:solidFill>
                  <a:schemeClr val="tx1"/>
                </a:solidFill>
                <a:effectLst>
                  <a:outerShdw blurRad="38100" dist="38100" dir="2700000" algn="tl">
                    <a:srgbClr val="000000">
                      <a:alpha val="43137"/>
                    </a:srgbClr>
                  </a:outerShdw>
                </a:effectLst>
                <a:latin typeface="Cambria" pitchFamily="18" charset="0"/>
              </a:rPr>
              <a:t>Збільшення нормативу зарахування екологічного податку</a:t>
            </a:r>
          </a:p>
          <a:p>
            <a:pPr marL="285750" indent="-285750" fontAlgn="auto">
              <a:lnSpc>
                <a:spcPct val="200000"/>
              </a:lnSpc>
              <a:spcBef>
                <a:spcPts val="0"/>
              </a:spcBef>
              <a:spcAft>
                <a:spcPts val="0"/>
              </a:spcAft>
              <a:buFont typeface="Wingdings" panose="05000000000000000000" pitchFamily="2" charset="2"/>
              <a:buChar char="Ø"/>
              <a:defRPr/>
            </a:pPr>
            <a:r>
              <a:rPr lang="uk-UA" sz="1700" b="1" dirty="0">
                <a:solidFill>
                  <a:schemeClr val="tx1"/>
                </a:solidFill>
                <a:effectLst>
                  <a:outerShdw blurRad="38100" dist="38100" dir="2700000" algn="tl">
                    <a:srgbClr val="000000">
                      <a:alpha val="43137"/>
                    </a:srgbClr>
                  </a:outerShdw>
                </a:effectLst>
                <a:latin typeface="Cambria" pitchFamily="18" charset="0"/>
              </a:rPr>
              <a:t>Зарахування єдиного податку до загального фонду місцевих бюджетів</a:t>
            </a:r>
          </a:p>
          <a:p>
            <a:pPr marL="285750" indent="-285750" fontAlgn="auto">
              <a:lnSpc>
                <a:spcPct val="200000"/>
              </a:lnSpc>
              <a:spcBef>
                <a:spcPts val="0"/>
              </a:spcBef>
              <a:spcAft>
                <a:spcPts val="0"/>
              </a:spcAft>
              <a:buFont typeface="Wingdings" panose="05000000000000000000" pitchFamily="2" charset="2"/>
              <a:buChar char="Ø"/>
              <a:defRPr/>
            </a:pPr>
            <a:r>
              <a:rPr lang="uk-UA" sz="1700" b="1" dirty="0">
                <a:solidFill>
                  <a:schemeClr val="tx1"/>
                </a:solidFill>
                <a:effectLst>
                  <a:outerShdw blurRad="38100" dist="38100" dir="2700000" algn="tl">
                    <a:srgbClr val="000000">
                      <a:alpha val="43137"/>
                    </a:srgbClr>
                  </a:outerShdw>
                </a:effectLst>
                <a:latin typeface="Cambria" pitchFamily="18" charset="0"/>
              </a:rPr>
              <a:t>Розширення бази оподаткування майнових податків</a:t>
            </a:r>
          </a:p>
          <a:p>
            <a:pPr marL="285750" indent="-285750" fontAlgn="auto">
              <a:lnSpc>
                <a:spcPct val="150000"/>
              </a:lnSpc>
              <a:spcBef>
                <a:spcPts val="0"/>
              </a:spcBef>
              <a:spcAft>
                <a:spcPts val="0"/>
              </a:spcAft>
              <a:buFont typeface="Wingdings" panose="05000000000000000000" pitchFamily="2" charset="2"/>
              <a:buChar char="Ø"/>
              <a:defRPr/>
            </a:pPr>
            <a:endParaRPr lang="uk-UA" b="1" dirty="0">
              <a:solidFill>
                <a:schemeClr val="tx1"/>
              </a:solidFill>
              <a:effectLst>
                <a:outerShdw blurRad="38100" dist="38100" dir="2700000" algn="tl">
                  <a:srgbClr val="000000">
                    <a:alpha val="43137"/>
                  </a:srgbClr>
                </a:outerShdw>
              </a:effectLst>
              <a:latin typeface="Cambria" pitchFamily="18" charset="0"/>
            </a:endParaRPr>
          </a:p>
          <a:p>
            <a:pPr marL="285750" indent="-285750" fontAlgn="auto">
              <a:lnSpc>
                <a:spcPct val="150000"/>
              </a:lnSpc>
              <a:spcBef>
                <a:spcPts val="0"/>
              </a:spcBef>
              <a:spcAft>
                <a:spcPts val="0"/>
              </a:spcAft>
              <a:buFont typeface="Wingdings" panose="05000000000000000000" pitchFamily="2" charset="2"/>
              <a:buChar char="Ø"/>
              <a:defRPr/>
            </a:pPr>
            <a:endParaRPr lang="uk-UA" i="1" dirty="0">
              <a:solidFill>
                <a:schemeClr val="tx1"/>
              </a:solidFill>
              <a:effectLst>
                <a:outerShdw blurRad="38100" dist="38100" dir="2700000" algn="tl">
                  <a:srgbClr val="000000">
                    <a:alpha val="43137"/>
                  </a:srgbClr>
                </a:outerShdw>
              </a:effectLst>
              <a:latin typeface="Cambria" pitchFamily="18" charset="0"/>
            </a:endParaRPr>
          </a:p>
        </p:txBody>
      </p:sp>
      <p:pic>
        <p:nvPicPr>
          <p:cNvPr id="20492"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0" name="Рисунок 9"/>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cxnSp>
        <p:nvCxnSpPr>
          <p:cNvPr id="8" name="Пряма сполучна лінія 5"/>
          <p:cNvCxnSpPr/>
          <p:nvPr/>
        </p:nvCxnSpPr>
        <p:spPr>
          <a:xfrm>
            <a:off x="166690" y="1916113"/>
            <a:ext cx="8891587" cy="23812"/>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9" name="Заголовок 1"/>
          <p:cNvSpPr txBox="1">
            <a:spLocks/>
          </p:cNvSpPr>
          <p:nvPr/>
        </p:nvSpPr>
        <p:spPr bwMode="auto">
          <a:xfrm>
            <a:off x="166690" y="1274765"/>
            <a:ext cx="8891587" cy="642937"/>
          </a:xfrm>
          <a:prstGeom prst="rect">
            <a:avLst/>
          </a:prstGeom>
          <a:noFill/>
          <a:ln>
            <a:solidFill>
              <a:srgbClr val="0070C0"/>
            </a:solidFill>
          </a:ln>
          <a:extLst/>
        </p:spPr>
        <p:txBody>
          <a:bodyPr anchor="ctr"/>
          <a:lstStyle>
            <a:lvl1pPr marL="1825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75000"/>
              </a:lnSpc>
              <a:defRPr/>
            </a:pPr>
            <a:r>
              <a:rPr lang="uk-UA" altLang="uk-UA" sz="2400" b="1" dirty="0">
                <a:solidFill>
                  <a:srgbClr val="376092"/>
                </a:solidFill>
                <a:effectLst>
                  <a:outerShdw blurRad="38100" dist="38100" dir="2700000" algn="tl">
                    <a:srgbClr val="C0C0C0"/>
                  </a:outerShdw>
                </a:effectLst>
                <a:latin typeface="Cambria" panose="02040503050406030204" pitchFamily="18" charset="0"/>
                <a:cs typeface="Times New Roman" panose="02020603050405020304" pitchFamily="18" charset="0"/>
              </a:rPr>
              <a:t>ДОХОДИ БЮДЖЕТІВ ОТГ</a:t>
            </a:r>
            <a:endParaRPr lang="uk-UA" altLang="uk-UA" sz="900" dirty="0">
              <a:latin typeface="Times New Roman" panose="02020603050405020304" pitchFamily="18" charset="0"/>
              <a:cs typeface="Times New Roman" panose="02020603050405020304" pitchFamily="18" charset="0"/>
            </a:endParaRPr>
          </a:p>
        </p:txBody>
      </p:sp>
      <p:sp>
        <p:nvSpPr>
          <p:cNvPr id="22536" name="Прямокутник 6"/>
          <p:cNvSpPr>
            <a:spLocks noChangeArrowheads="1"/>
          </p:cNvSpPr>
          <p:nvPr/>
        </p:nvSpPr>
        <p:spPr bwMode="auto">
          <a:xfrm>
            <a:off x="315913" y="2076450"/>
            <a:ext cx="86169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uk-UA" altLang="uk-UA" sz="2100"/>
              <a:t>Визначаються </a:t>
            </a:r>
            <a:r>
              <a:rPr lang="uk-UA" altLang="uk-UA" sz="2100" b="1"/>
              <a:t>відповідно до статей </a:t>
            </a:r>
          </a:p>
          <a:p>
            <a:pPr algn="ctr">
              <a:lnSpc>
                <a:spcPct val="80000"/>
              </a:lnSpc>
              <a:spcBef>
                <a:spcPct val="0"/>
              </a:spcBef>
              <a:buFontTx/>
              <a:buNone/>
            </a:pPr>
            <a:r>
              <a:rPr lang="uk-UA" altLang="uk-UA" sz="2100" b="1"/>
              <a:t>64 </a:t>
            </a:r>
            <a:r>
              <a:rPr lang="uk-UA" altLang="uk-UA" sz="1800" b="1"/>
              <a:t>(загальний фонд),  </a:t>
            </a:r>
            <a:r>
              <a:rPr lang="uk-UA" altLang="uk-UA" sz="2100" b="1"/>
              <a:t>69</a:t>
            </a:r>
            <a:r>
              <a:rPr lang="uk-UA" altLang="uk-UA" sz="2100" b="1" baseline="30000"/>
              <a:t>-1</a:t>
            </a:r>
            <a:r>
              <a:rPr lang="uk-UA" altLang="uk-UA" sz="2100" b="1"/>
              <a:t> </a:t>
            </a:r>
            <a:r>
              <a:rPr lang="uk-UA" altLang="uk-UA" sz="1800" b="1"/>
              <a:t>(спеціальний фонд) </a:t>
            </a:r>
            <a:r>
              <a:rPr lang="uk-UA" altLang="uk-UA" sz="1800"/>
              <a:t> </a:t>
            </a:r>
            <a:r>
              <a:rPr lang="uk-UA" altLang="uk-UA" sz="2100"/>
              <a:t>та  </a:t>
            </a:r>
            <a:r>
              <a:rPr lang="uk-UA" altLang="uk-UA" sz="2100" b="1"/>
              <a:t>71 </a:t>
            </a:r>
            <a:r>
              <a:rPr lang="uk-UA" altLang="uk-UA" sz="1800" b="1"/>
              <a:t>(бюджет розвитку) </a:t>
            </a:r>
            <a:r>
              <a:rPr lang="uk-UA" altLang="uk-UA" sz="2100" b="1"/>
              <a:t>Кодексу.</a:t>
            </a:r>
          </a:p>
        </p:txBody>
      </p:sp>
      <p:pic>
        <p:nvPicPr>
          <p:cNvPr id="22537" name="Рисунок 12"/>
          <p:cNvPicPr>
            <a:picLocks noChangeAspect="1" noChangeArrowheads="1"/>
          </p:cNvPicPr>
          <p:nvPr/>
        </p:nvPicPr>
        <p:blipFill>
          <a:blip r:embed="rId4">
            <a:extLst>
              <a:ext uri="{28A0092B-C50C-407E-A947-70E740481C1C}">
                <a14:useLocalDpi xmlns:a14="http://schemas.microsoft.com/office/drawing/2010/main" val="0"/>
              </a:ext>
            </a:extLst>
          </a:blip>
          <a:srcRect l="23367" t="40372" r="60695" b="46294"/>
          <a:stretch>
            <a:fillRect/>
          </a:stretch>
        </p:blipFill>
        <p:spPr bwMode="auto">
          <a:xfrm>
            <a:off x="261938" y="3055938"/>
            <a:ext cx="2139950"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кутник 7"/>
          <p:cNvSpPr/>
          <p:nvPr/>
        </p:nvSpPr>
        <p:spPr>
          <a:xfrm>
            <a:off x="2500313" y="2960688"/>
            <a:ext cx="5949950" cy="1200150"/>
          </a:xfrm>
          <a:prstGeom prst="rect">
            <a:avLst/>
          </a:prstGeom>
        </p:spPr>
        <p:txBody>
          <a:bodyPr>
            <a:spAutoFit/>
          </a:bodyPr>
          <a:lstStyle/>
          <a:p>
            <a:pPr algn="just" fontAlgn="auto">
              <a:spcBef>
                <a:spcPts val="0"/>
              </a:spcBef>
              <a:spcAft>
                <a:spcPts val="1350"/>
              </a:spcAft>
              <a:defRPr/>
            </a:pPr>
            <a:r>
              <a:rPr lang="uk-UA" dirty="0">
                <a:latin typeface="+mn-lt"/>
              </a:rPr>
              <a:t>До таких бюджетів,  крім доходів, що зараховуються до сільських, селищних, міських міст районного значення бюджетів, також  зараховуватиметься </a:t>
            </a:r>
            <a:r>
              <a:rPr lang="uk-UA" sz="2100" b="1" dirty="0">
                <a:solidFill>
                  <a:srgbClr val="0033CC"/>
                </a:solidFill>
                <a:latin typeface="+mn-lt"/>
              </a:rPr>
              <a:t>60% ПДФО</a:t>
            </a:r>
            <a:r>
              <a:rPr lang="uk-UA" dirty="0">
                <a:solidFill>
                  <a:srgbClr val="0033CC"/>
                </a:solidFill>
                <a:latin typeface="+mn-lt"/>
              </a:rPr>
              <a:t> </a:t>
            </a:r>
            <a:r>
              <a:rPr lang="uk-UA" sz="1500" i="1" dirty="0">
                <a:solidFill>
                  <a:schemeClr val="tx1">
                    <a:lumMod val="50000"/>
                    <a:lumOff val="50000"/>
                  </a:schemeClr>
                </a:solidFill>
                <a:latin typeface="+mn-lt"/>
              </a:rPr>
              <a:t>(раніше цей податок зараховувався до районного бюджету).</a:t>
            </a:r>
          </a:p>
        </p:txBody>
      </p:sp>
      <p:pic>
        <p:nvPicPr>
          <p:cNvPr id="2253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227" y="4808538"/>
            <a:ext cx="809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кутник 9"/>
          <p:cNvSpPr/>
          <p:nvPr/>
        </p:nvSpPr>
        <p:spPr>
          <a:xfrm>
            <a:off x="1463677" y="4665663"/>
            <a:ext cx="7040563" cy="1014412"/>
          </a:xfrm>
          <a:prstGeom prst="rect">
            <a:avLst/>
          </a:prstGeom>
        </p:spPr>
        <p:txBody>
          <a:bodyPr>
            <a:spAutoFit/>
          </a:bodyPr>
          <a:lstStyle/>
          <a:p>
            <a:pPr marL="270272" indent="-3572" algn="just" fontAlgn="auto">
              <a:spcBef>
                <a:spcPts val="0"/>
              </a:spcBef>
              <a:spcAft>
                <a:spcPts val="900"/>
              </a:spcAft>
              <a:defRPr/>
            </a:pPr>
            <a:r>
              <a:rPr lang="uk-UA" sz="1500" dirty="0">
                <a:solidFill>
                  <a:srgbClr val="C00000"/>
                </a:solidFill>
                <a:latin typeface="+mn-lt"/>
              </a:rPr>
              <a:t>До бюджетів громад, що не об’єдналися, загальнодержавні податки (серед яких і ПДФО) не зараховуватимуться, </a:t>
            </a:r>
            <a:r>
              <a:rPr lang="uk-UA" sz="1500" dirty="0">
                <a:solidFill>
                  <a:schemeClr val="tx1">
                    <a:lumMod val="75000"/>
                    <a:lumOff val="25000"/>
                  </a:schemeClr>
                </a:solidFill>
                <a:latin typeface="+mn-lt"/>
              </a:rPr>
              <a:t>оскільки Кодексом на них не покладено виконання повноважень, що визначаються функціями держави та делегуються на виконання місцевому самоврядуванню.</a:t>
            </a:r>
          </a:p>
        </p:txBody>
      </p:sp>
      <p:pic>
        <p:nvPicPr>
          <p:cNvPr id="22541" name="Рисунок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1487490" y="2705102"/>
            <a:ext cx="1728787" cy="360363"/>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Доходи</a:t>
            </a:r>
          </a:p>
        </p:txBody>
      </p:sp>
      <p:sp>
        <p:nvSpPr>
          <p:cNvPr id="8" name="Скругленный прямоугольник 7"/>
          <p:cNvSpPr/>
          <p:nvPr/>
        </p:nvSpPr>
        <p:spPr>
          <a:xfrm>
            <a:off x="5940425" y="2705102"/>
            <a:ext cx="1727200" cy="360363"/>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Видатки</a:t>
            </a:r>
          </a:p>
        </p:txBody>
      </p:sp>
      <p:graphicFrame>
        <p:nvGraphicFramePr>
          <p:cNvPr id="28676" name="Диаграмма 11"/>
          <p:cNvGraphicFramePr>
            <a:graphicFrameLocks/>
          </p:cNvGraphicFramePr>
          <p:nvPr/>
        </p:nvGraphicFramePr>
        <p:xfrm>
          <a:off x="-323850" y="2873375"/>
          <a:ext cx="5418138" cy="3594100"/>
        </p:xfrm>
        <a:graphic>
          <a:graphicData uri="http://schemas.openxmlformats.org/presentationml/2006/ole">
            <mc:AlternateContent xmlns:mc="http://schemas.openxmlformats.org/markup-compatibility/2006">
              <mc:Choice xmlns:v="urn:schemas-microsoft-com:vml" Requires="v">
                <p:oleObj spid="_x0000_s28961" name="Chart" r:id="rId3" imgW="5425910" imgH="3596952" progId="Excel.Chart.8">
                  <p:embed/>
                </p:oleObj>
              </mc:Choice>
              <mc:Fallback>
                <p:oleObj name="Chart" r:id="rId3" imgW="5425910" imgH="3596952" progId="Excel.Chart.8">
                  <p:embed/>
                  <p:pic>
                    <p:nvPicPr>
                      <p:cNvPr id="0" name="Диаграмма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873375"/>
                        <a:ext cx="5418138"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677" name="Диаграмма 12"/>
          <p:cNvGraphicFramePr>
            <a:graphicFrameLocks/>
          </p:cNvGraphicFramePr>
          <p:nvPr/>
        </p:nvGraphicFramePr>
        <p:xfrm>
          <a:off x="4095750" y="2873375"/>
          <a:ext cx="5418138" cy="3594100"/>
        </p:xfrm>
        <a:graphic>
          <a:graphicData uri="http://schemas.openxmlformats.org/presentationml/2006/ole">
            <mc:AlternateContent xmlns:mc="http://schemas.openxmlformats.org/markup-compatibility/2006">
              <mc:Choice xmlns:v="urn:schemas-microsoft-com:vml" Requires="v">
                <p:oleObj spid="_x0000_s28962" name="Chart" r:id="rId5" imgW="5425910" imgH="3596952" progId="Excel.Chart.8">
                  <p:embed/>
                </p:oleObj>
              </mc:Choice>
              <mc:Fallback>
                <p:oleObj name="Chart" r:id="rId5" imgW="5425910" imgH="3596952" progId="Excel.Chart.8">
                  <p:embed/>
                  <p:pic>
                    <p:nvPicPr>
                      <p:cNvPr id="0" name="Диаграмма 1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5750" y="2873375"/>
                        <a:ext cx="5418138"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2" y="1290638"/>
            <a:ext cx="9064625" cy="830262"/>
          </a:xfrm>
          <a:prstGeom prst="rect">
            <a:avLst/>
          </a:prstGeom>
          <a:noFill/>
        </p:spPr>
        <p:txBody>
          <a:bodyPr>
            <a:spAutoFit/>
          </a:bodyPr>
          <a:lstStyle/>
          <a:p>
            <a:pPr algn="ctr">
              <a:defRPr/>
            </a:pPr>
            <a:r>
              <a:rPr lang="uk-UA" sz="2400" b="1" dirty="0">
                <a:solidFill>
                  <a:schemeClr val="tx2">
                    <a:lumMod val="75000"/>
                  </a:schemeClr>
                </a:solidFill>
                <a:effectLst>
                  <a:outerShdw blurRad="38100" dist="38100" dir="2700000" algn="tl">
                    <a:srgbClr val="000000">
                      <a:alpha val="43137"/>
                    </a:srgbClr>
                  </a:outerShdw>
                </a:effectLst>
                <a:latin typeface="Cambria" pitchFamily="18" charset="0"/>
              </a:rPr>
              <a:t>ЧАСТКА МІСЦЕВИХ БЮДЖЕТІВ </a:t>
            </a:r>
          </a:p>
          <a:p>
            <a:pPr algn="ctr">
              <a:defRPr/>
            </a:pPr>
            <a:r>
              <a:rPr lang="uk-UA" sz="2400" b="1" dirty="0">
                <a:solidFill>
                  <a:schemeClr val="tx2">
                    <a:lumMod val="75000"/>
                  </a:schemeClr>
                </a:solidFill>
                <a:effectLst>
                  <a:outerShdw blurRad="38100" dist="38100" dir="2700000" algn="tl">
                    <a:srgbClr val="000000">
                      <a:alpha val="43137"/>
                    </a:srgbClr>
                  </a:outerShdw>
                </a:effectLst>
                <a:latin typeface="Cambria" pitchFamily="18" charset="0"/>
              </a:rPr>
              <a:t>У ЗВЕДЕНОМУ БЮДЖЕТІ УКРАЇНИ </a:t>
            </a:r>
          </a:p>
        </p:txBody>
      </p:sp>
      <p:sp>
        <p:nvSpPr>
          <p:cNvPr id="15" name="Прямоугольник 14"/>
          <p:cNvSpPr/>
          <p:nvPr/>
        </p:nvSpPr>
        <p:spPr>
          <a:xfrm>
            <a:off x="3055940" y="1928813"/>
            <a:ext cx="2765425" cy="368300"/>
          </a:xfrm>
          <a:prstGeom prst="rect">
            <a:avLst/>
          </a:prstGeom>
        </p:spPr>
        <p:txBody>
          <a:bodyPr wrap="none">
            <a:spAutoFit/>
          </a:bodyPr>
          <a:lstStyle/>
          <a:p>
            <a:pPr algn="ctr" fontAlgn="auto">
              <a:spcBef>
                <a:spcPts val="0"/>
              </a:spcBef>
              <a:spcAft>
                <a:spcPts val="0"/>
              </a:spcAft>
              <a:defRPr/>
            </a:pPr>
            <a:r>
              <a:rPr lang="uk-UA" b="1" i="1" dirty="0">
                <a:solidFill>
                  <a:srgbClr val="C00000"/>
                </a:solidFill>
                <a:effectLst>
                  <a:outerShdw blurRad="38100" dist="38100" dir="2700000" algn="tl">
                    <a:srgbClr val="000000">
                      <a:alpha val="43137"/>
                    </a:srgbClr>
                  </a:outerShdw>
                </a:effectLst>
                <a:latin typeface="Cambria" pitchFamily="18" charset="0"/>
              </a:rPr>
              <a:t>(у співставних умовах)</a:t>
            </a:r>
          </a:p>
        </p:txBody>
      </p:sp>
      <p:sp>
        <p:nvSpPr>
          <p:cNvPr id="16" name="Прямоугольник 15"/>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19" name="Прямоугольник 18"/>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20" name="Рисунок 19"/>
          <p:cNvPicPr>
            <a:picLocks noChangeAspect="1"/>
          </p:cNvPicPr>
          <p:nvPr/>
        </p:nvPicPr>
        <p:blipFill>
          <a:blip r:embed="rId7"/>
          <a:stretch>
            <a:fillRect/>
          </a:stretch>
        </p:blipFill>
        <p:spPr>
          <a:xfrm>
            <a:off x="8147050" y="6284915"/>
            <a:ext cx="1030288" cy="541337"/>
          </a:xfrm>
          <a:prstGeom prst="rect">
            <a:avLst/>
          </a:prstGeom>
          <a:effectLst>
            <a:outerShdw blurRad="50800" dist="50800" dir="5400000" algn="ctr" rotWithShape="0">
              <a:srgbClr val="000000">
                <a:alpha val="0"/>
              </a:srgbClr>
            </a:outerShdw>
          </a:effectLst>
        </p:spPr>
      </p:pic>
      <p:sp>
        <p:nvSpPr>
          <p:cNvPr id="22" name="Прямоугольник 21"/>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28684" name="Рисунок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3663" y="1231902"/>
            <a:ext cx="9064626" cy="461963"/>
          </a:xfrm>
          <a:prstGeom prst="rect">
            <a:avLst/>
          </a:prstGeom>
          <a:noFill/>
        </p:spPr>
        <p:txBody>
          <a:bodyPr>
            <a:spAutoFit/>
          </a:bodyPr>
          <a:lstStyle/>
          <a:p>
            <a:pPr algn="ctr">
              <a:defRPr/>
            </a:pPr>
            <a:r>
              <a:rPr lang="uk-UA" sz="2400" b="1" dirty="0">
                <a:solidFill>
                  <a:schemeClr val="tx2">
                    <a:lumMod val="75000"/>
                  </a:schemeClr>
                </a:solidFill>
                <a:effectLst>
                  <a:outerShdw blurRad="38100" dist="38100" dir="2700000" algn="tl">
                    <a:srgbClr val="000000">
                      <a:alpha val="43137"/>
                    </a:srgbClr>
                  </a:outerShdw>
                </a:effectLst>
                <a:latin typeface="Cambria" pitchFamily="18" charset="0"/>
              </a:rPr>
              <a:t>СТРУКТУРА РЕСУРСУ МІСЦЕВИХ БЮДЖЕТІВ </a:t>
            </a:r>
          </a:p>
        </p:txBody>
      </p:sp>
      <p:pic>
        <p:nvPicPr>
          <p:cNvPr id="29699" name="Диаграмма 1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7" y="1554165"/>
            <a:ext cx="9144001"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843215" y="4378325"/>
            <a:ext cx="865187" cy="261938"/>
          </a:xfrm>
          <a:prstGeom prst="rect">
            <a:avLst/>
          </a:prstGeom>
          <a:noFill/>
        </p:spPr>
        <p:txBody>
          <a:bodyPr>
            <a:spAutoFit/>
          </a:bodyPr>
          <a:lstStyle/>
          <a:p>
            <a:pPr algn="ctr">
              <a:defRPr/>
            </a:pPr>
            <a:r>
              <a:rPr lang="uk-UA" sz="1100" i="1" dirty="0">
                <a:effectLst>
                  <a:outerShdw blurRad="38100" dist="38100" dir="2700000" algn="tl">
                    <a:srgbClr val="000000">
                      <a:alpha val="43137"/>
                    </a:srgbClr>
                  </a:outerShdw>
                </a:effectLst>
                <a:latin typeface="Cambria" pitchFamily="18" charset="0"/>
              </a:rPr>
              <a:t>(40%)</a:t>
            </a:r>
          </a:p>
        </p:txBody>
      </p:sp>
      <p:sp>
        <p:nvSpPr>
          <p:cNvPr id="3" name="Левая фигурная скобка 2"/>
          <p:cNvSpPr/>
          <p:nvPr/>
        </p:nvSpPr>
        <p:spPr>
          <a:xfrm>
            <a:off x="1484313" y="1835152"/>
            <a:ext cx="431800" cy="4657725"/>
          </a:xfrm>
          <a:prstGeom prst="leftBrace">
            <a:avLst>
              <a:gd name="adj1" fmla="val 16891"/>
              <a:gd name="adj2" fmla="val 49309"/>
            </a:avLst>
          </a:prstGeom>
          <a:ln w="222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uk-UA"/>
          </a:p>
        </p:txBody>
      </p:sp>
      <p:sp>
        <p:nvSpPr>
          <p:cNvPr id="13" name="Прямоугольник 12"/>
          <p:cNvSpPr/>
          <p:nvPr/>
        </p:nvSpPr>
        <p:spPr>
          <a:xfrm>
            <a:off x="107950" y="3500438"/>
            <a:ext cx="1296988" cy="112395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uk-UA" b="1" dirty="0"/>
              <a:t>Власний ресурс</a:t>
            </a:r>
          </a:p>
          <a:p>
            <a:pPr algn="ctr">
              <a:defRPr/>
            </a:pPr>
            <a:r>
              <a:rPr lang="uk-UA" b="1" dirty="0"/>
              <a:t>(45,4%)</a:t>
            </a:r>
          </a:p>
        </p:txBody>
      </p:sp>
      <p:sp>
        <p:nvSpPr>
          <p:cNvPr id="15" name="Левая фигурная скобка 14"/>
          <p:cNvSpPr/>
          <p:nvPr/>
        </p:nvSpPr>
        <p:spPr>
          <a:xfrm flipH="1">
            <a:off x="6856415" y="1693865"/>
            <a:ext cx="433387" cy="4657725"/>
          </a:xfrm>
          <a:prstGeom prst="leftBrace">
            <a:avLst>
              <a:gd name="adj1" fmla="val 16891"/>
              <a:gd name="adj2" fmla="val 49309"/>
            </a:avLst>
          </a:prstGeom>
          <a:ln w="222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uk-UA"/>
          </a:p>
        </p:txBody>
      </p:sp>
      <p:sp>
        <p:nvSpPr>
          <p:cNvPr id="16" name="Прямоугольник 15"/>
          <p:cNvSpPr/>
          <p:nvPr/>
        </p:nvSpPr>
        <p:spPr>
          <a:xfrm>
            <a:off x="7364413" y="3422652"/>
            <a:ext cx="1606550" cy="1198563"/>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uk-UA" b="1" dirty="0"/>
              <a:t>Міжбюджетні трансферти</a:t>
            </a:r>
          </a:p>
          <a:p>
            <a:pPr algn="ctr">
              <a:defRPr/>
            </a:pPr>
            <a:r>
              <a:rPr lang="uk-UA" b="1" dirty="0"/>
              <a:t>(54,6%)</a:t>
            </a:r>
          </a:p>
        </p:txBody>
      </p:sp>
      <p:pic>
        <p:nvPicPr>
          <p:cNvPr id="17" name="Рисунок 16"/>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sp>
        <p:nvSpPr>
          <p:cNvPr id="20" name="Прямоугольник 19"/>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21" name="Прямоугольник 20"/>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23" name="Прямоугольник 22"/>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29709"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Діаграма 1"/>
          <p:cNvGraphicFramePr>
            <a:graphicFrameLocks/>
          </p:cNvGraphicFramePr>
          <p:nvPr/>
        </p:nvGraphicFramePr>
        <p:xfrm>
          <a:off x="979488" y="1290638"/>
          <a:ext cx="7734300" cy="4781550"/>
        </p:xfrm>
        <a:graphic>
          <a:graphicData uri="http://schemas.openxmlformats.org/presentationml/2006/ole">
            <mc:AlternateContent xmlns:mc="http://schemas.openxmlformats.org/markup-compatibility/2006">
              <mc:Choice xmlns:v="urn:schemas-microsoft-com:vml" Requires="v">
                <p:oleObj spid="_x0000_s30868" name="Chart" r:id="rId3" imgW="7742591" imgH="4791871" progId="Excel.Chart.8">
                  <p:embed/>
                </p:oleObj>
              </mc:Choice>
              <mc:Fallback>
                <p:oleObj name="Chart" r:id="rId3" imgW="7742591" imgH="4791871" progId="Excel.Chart.8">
                  <p:embed/>
                  <p:pic>
                    <p:nvPicPr>
                      <p:cNvPr id="0" name="Діаграма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488" y="1290638"/>
                        <a:ext cx="77343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p:nvPr/>
        </p:nvSpPr>
        <p:spPr>
          <a:xfrm>
            <a:off x="-93663" y="1268413"/>
            <a:ext cx="9064626" cy="461962"/>
          </a:xfrm>
          <a:prstGeom prst="rect">
            <a:avLst/>
          </a:prstGeom>
          <a:noFill/>
        </p:spPr>
        <p:txBody>
          <a:bodyPr>
            <a:spAutoFit/>
          </a:bodyPr>
          <a:lstStyle/>
          <a:p>
            <a:pPr algn="ctr">
              <a:defRPr/>
            </a:pPr>
            <a:r>
              <a:rPr lang="uk-UA" sz="2400" b="1" dirty="0">
                <a:solidFill>
                  <a:schemeClr val="tx2">
                    <a:lumMod val="75000"/>
                  </a:schemeClr>
                </a:solidFill>
                <a:effectLst>
                  <a:outerShdw blurRad="38100" dist="38100" dir="2700000" algn="tl">
                    <a:srgbClr val="000000">
                      <a:alpha val="43137"/>
                    </a:srgbClr>
                  </a:outerShdw>
                </a:effectLst>
                <a:latin typeface="Cambria" pitchFamily="18" charset="0"/>
              </a:rPr>
              <a:t>СТРУКТУРА </a:t>
            </a:r>
            <a:r>
              <a:rPr lang="uk-UA" sz="2400" b="1" dirty="0" smtClean="0">
                <a:solidFill>
                  <a:schemeClr val="tx2">
                    <a:lumMod val="75000"/>
                  </a:schemeClr>
                </a:solidFill>
                <a:effectLst>
                  <a:outerShdw blurRad="38100" dist="38100" dir="2700000" algn="tl">
                    <a:srgbClr val="000000">
                      <a:alpha val="43137"/>
                    </a:srgbClr>
                  </a:outerShdw>
                </a:effectLst>
                <a:latin typeface="Cambria" pitchFamily="18" charset="0"/>
              </a:rPr>
              <a:t>ВЛАСНИХ НАДХОДЖЕНЬ </a:t>
            </a:r>
            <a:r>
              <a:rPr lang="uk-UA" sz="2400" b="1" dirty="0">
                <a:solidFill>
                  <a:schemeClr val="tx2">
                    <a:lumMod val="75000"/>
                  </a:schemeClr>
                </a:solidFill>
                <a:effectLst>
                  <a:outerShdw blurRad="38100" dist="38100" dir="2700000" algn="tl">
                    <a:srgbClr val="000000">
                      <a:alpha val="43137"/>
                    </a:srgbClr>
                  </a:outerShdw>
                </a:effectLst>
                <a:latin typeface="Cambria" pitchFamily="18" charset="0"/>
              </a:rPr>
              <a:t>ЗАГАЛЬНОГО ФОНДУ </a:t>
            </a:r>
          </a:p>
        </p:txBody>
      </p:sp>
      <p:sp>
        <p:nvSpPr>
          <p:cNvPr id="10" name="Заголовок 1"/>
          <p:cNvSpPr txBox="1">
            <a:spLocks/>
          </p:cNvSpPr>
          <p:nvPr/>
        </p:nvSpPr>
        <p:spPr>
          <a:xfrm>
            <a:off x="603252" y="5611815"/>
            <a:ext cx="7921625" cy="1012825"/>
          </a:xfrm>
          <a:prstGeom prst="rect">
            <a:avLst/>
          </a:prstGeom>
          <a:no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sz="1200" b="1" i="0" u="none" strike="noStrike" kern="1200" baseline="0">
                <a:solidFill>
                  <a:prstClr val="black"/>
                </a:solidFill>
                <a:latin typeface="+mn-lt"/>
                <a:ea typeface="+mn-ea"/>
                <a:cs typeface="+mn-cs"/>
              </a:defRPr>
            </a:pPr>
            <a:r>
              <a:rPr lang="uk-UA" sz="2400" b="1" i="1" dirty="0">
                <a:solidFill>
                  <a:prstClr val="black"/>
                </a:solidFill>
                <a:effectLst>
                  <a:outerShdw blurRad="38100" dist="38100" dir="2700000" algn="tl">
                    <a:srgbClr val="000000">
                      <a:alpha val="43137"/>
                    </a:srgbClr>
                  </a:outerShdw>
                </a:effectLst>
                <a:latin typeface="+mn-lt"/>
                <a:ea typeface="+mn-ea"/>
                <a:cs typeface="+mn-cs"/>
              </a:rPr>
              <a:t>Основним бюджетонаповнюючим джерелом </a:t>
            </a:r>
          </a:p>
          <a:p>
            <a:pPr>
              <a:defRPr sz="1200" b="1" i="0" u="none" strike="noStrike" kern="1200" baseline="0">
                <a:solidFill>
                  <a:prstClr val="black"/>
                </a:solidFill>
                <a:latin typeface="+mn-lt"/>
                <a:ea typeface="+mn-ea"/>
                <a:cs typeface="+mn-cs"/>
              </a:defRPr>
            </a:pPr>
            <a:r>
              <a:rPr lang="uk-UA" sz="2400" b="1" i="1" dirty="0">
                <a:solidFill>
                  <a:prstClr val="black"/>
                </a:solidFill>
                <a:effectLst>
                  <a:outerShdw blurRad="38100" dist="38100" dir="2700000" algn="tl">
                    <a:srgbClr val="000000">
                      <a:alpha val="43137"/>
                    </a:srgbClr>
                  </a:outerShdw>
                </a:effectLst>
                <a:latin typeface="+mn-lt"/>
                <a:ea typeface="+mn-ea"/>
                <a:cs typeface="+mn-cs"/>
              </a:rPr>
              <a:t>є  податок на доходи фізичних осіб</a:t>
            </a:r>
          </a:p>
        </p:txBody>
      </p:sp>
      <p:sp>
        <p:nvSpPr>
          <p:cNvPr id="8" name="Прямоугольник 7"/>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11" name="Прямоугольник 10"/>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2" name="Рисунок 11"/>
          <p:cNvPicPr>
            <a:picLocks noChangeAspect="1"/>
          </p:cNvPicPr>
          <p:nvPr/>
        </p:nvPicPr>
        <p:blipFill>
          <a:blip r:embed="rId5"/>
          <a:stretch>
            <a:fillRect/>
          </a:stretch>
        </p:blipFill>
        <p:spPr>
          <a:xfrm>
            <a:off x="8051800" y="5937250"/>
            <a:ext cx="1030288" cy="541338"/>
          </a:xfrm>
          <a:prstGeom prst="rect">
            <a:avLst/>
          </a:prstGeom>
          <a:effectLst>
            <a:outerShdw blurRad="50800" dist="50800" dir="5400000" algn="ctr" rotWithShape="0">
              <a:srgbClr val="000000">
                <a:alpha val="0"/>
              </a:srgbClr>
            </a:outerShdw>
          </a:effectLst>
        </p:spPr>
      </p:pic>
      <p:sp>
        <p:nvSpPr>
          <p:cNvPr id="15" name="Прямоугольник 14"/>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30729" name="Рисунок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9" name="Прямоугольник 8"/>
          <p:cNvSpPr/>
          <p:nvPr/>
        </p:nvSpPr>
        <p:spPr>
          <a:xfrm flipV="1">
            <a:off x="0" y="6594477"/>
            <a:ext cx="9144000" cy="309563"/>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3482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38" y="52388"/>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4"/>
          <a:stretch>
            <a:fillRect/>
          </a:stretch>
        </p:blipFill>
        <p:spPr>
          <a:xfrm>
            <a:off x="564432" y="1254971"/>
            <a:ext cx="7344816" cy="5280247"/>
          </a:xfrm>
          <a:prstGeom prst="rect">
            <a:avLst/>
          </a:prstGeom>
        </p:spPr>
      </p:pic>
      <p:pic>
        <p:nvPicPr>
          <p:cNvPr id="11" name="Рисунок 10"/>
          <p:cNvPicPr>
            <a:picLocks noChangeAspect="1"/>
          </p:cNvPicPr>
          <p:nvPr/>
        </p:nvPicPr>
        <p:blipFill>
          <a:blip r:embed="rId5"/>
          <a:stretch>
            <a:fillRect/>
          </a:stretch>
        </p:blipFill>
        <p:spPr>
          <a:xfrm>
            <a:off x="7911604" y="5978228"/>
            <a:ext cx="1030287" cy="541338"/>
          </a:xfrm>
          <a:prstGeom prst="rect">
            <a:avLst/>
          </a:prstGeom>
          <a:effectLst>
            <a:outerShdw blurRad="50800" dist="50800" dir="5400000" algn="ctr" rotWithShape="0">
              <a:srgbClr val="000000">
                <a:alpha val="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0" name="Рисунок 9"/>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pic>
        <p:nvPicPr>
          <p:cNvPr id="9223"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429272" y="1111223"/>
            <a:ext cx="6480720" cy="369332"/>
          </a:xfrm>
          <a:prstGeom prst="rect">
            <a:avLst/>
          </a:prstGeom>
          <a:noFill/>
        </p:spPr>
        <p:txBody>
          <a:bodyPr wrap="square" rtlCol="0">
            <a:spAutoFit/>
          </a:bodyPr>
          <a:lstStyle/>
          <a:p>
            <a:r>
              <a:rPr lang="uk-UA" b="1" dirty="0" smtClean="0"/>
              <a:t>Динаміка формування об’єднаних територіальних громад</a:t>
            </a:r>
            <a:endParaRPr lang="en-US" b="1" dirty="0"/>
          </a:p>
        </p:txBody>
      </p:sp>
      <p:pic>
        <p:nvPicPr>
          <p:cNvPr id="4" name="Рисунок 3"/>
          <p:cNvPicPr>
            <a:picLocks noChangeAspect="1"/>
          </p:cNvPicPr>
          <p:nvPr/>
        </p:nvPicPr>
        <p:blipFill>
          <a:blip r:embed="rId5"/>
          <a:stretch>
            <a:fillRect/>
          </a:stretch>
        </p:blipFill>
        <p:spPr>
          <a:xfrm>
            <a:off x="674740" y="1489075"/>
            <a:ext cx="6873775" cy="521114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9" name="Прямоугольник 8"/>
          <p:cNvSpPr/>
          <p:nvPr/>
        </p:nvSpPr>
        <p:spPr>
          <a:xfrm flipV="1">
            <a:off x="0" y="6594477"/>
            <a:ext cx="9144000" cy="309563"/>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3482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38" y="52388"/>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9"/>
          <p:cNvPicPr>
            <a:picLocks noChangeAspect="1"/>
          </p:cNvPicPr>
          <p:nvPr/>
        </p:nvPicPr>
        <p:blipFill>
          <a:blip r:embed="rId4"/>
          <a:stretch>
            <a:fillRect/>
          </a:stretch>
        </p:blipFill>
        <p:spPr>
          <a:xfrm>
            <a:off x="461176" y="1199332"/>
            <a:ext cx="7927248" cy="5143229"/>
          </a:xfrm>
          <a:prstGeom prst="rect">
            <a:avLst/>
          </a:prstGeom>
        </p:spPr>
      </p:pic>
      <p:pic>
        <p:nvPicPr>
          <p:cNvPr id="11" name="Рисунок 10"/>
          <p:cNvPicPr>
            <a:picLocks noChangeAspect="1"/>
          </p:cNvPicPr>
          <p:nvPr/>
        </p:nvPicPr>
        <p:blipFill>
          <a:blip r:embed="rId5"/>
          <a:stretch>
            <a:fillRect/>
          </a:stretch>
        </p:blipFill>
        <p:spPr>
          <a:xfrm>
            <a:off x="7932208" y="5670932"/>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26590090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9" name="Прямоугольник 8"/>
          <p:cNvSpPr/>
          <p:nvPr/>
        </p:nvSpPr>
        <p:spPr>
          <a:xfrm flipV="1">
            <a:off x="0" y="6594477"/>
            <a:ext cx="9144000" cy="309563"/>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3482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38" y="52388"/>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2" descr="http://decentralization.gov.ua/uploads/ckeditor/pictures/257/content_JAN-Blue-color-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170572"/>
            <a:ext cx="6805190" cy="5284999"/>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a:blip r:embed="rId5"/>
          <a:stretch>
            <a:fillRect/>
          </a:stretch>
        </p:blipFill>
        <p:spPr>
          <a:xfrm>
            <a:off x="8037981" y="5900944"/>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8284910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9" name="Прямоугольник 8"/>
          <p:cNvSpPr/>
          <p:nvPr/>
        </p:nvSpPr>
        <p:spPr>
          <a:xfrm flipV="1">
            <a:off x="0" y="6594477"/>
            <a:ext cx="9144000" cy="309563"/>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3482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38" y="52388"/>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9">
            <a:extLst>
              <a:ext uri="{FF2B5EF4-FFF2-40B4-BE49-F238E27FC236}">
                <a16:creationId xmlns:a16="http://schemas.microsoft.com/office/drawing/2014/main" id="{2994C66A-DC95-4AD5-8708-88C46AA158DA}"/>
              </a:ext>
            </a:extLst>
          </p:cNvPr>
          <p:cNvPicPr>
            <a:picLocks noChangeAspect="1"/>
          </p:cNvPicPr>
          <p:nvPr/>
        </p:nvPicPr>
        <p:blipFill>
          <a:blip r:embed="rId4"/>
          <a:stretch>
            <a:fillRect/>
          </a:stretch>
        </p:blipFill>
        <p:spPr>
          <a:xfrm>
            <a:off x="485800" y="1345919"/>
            <a:ext cx="8172400" cy="4812274"/>
          </a:xfrm>
          <a:prstGeom prst="rect">
            <a:avLst/>
          </a:prstGeom>
        </p:spPr>
      </p:pic>
      <p:pic>
        <p:nvPicPr>
          <p:cNvPr id="11" name="Рисунок 10"/>
          <p:cNvPicPr>
            <a:picLocks noChangeAspect="1"/>
          </p:cNvPicPr>
          <p:nvPr/>
        </p:nvPicPr>
        <p:blipFill>
          <a:blip r:embed="rId5"/>
          <a:stretch>
            <a:fillRect/>
          </a:stretch>
        </p:blipFill>
        <p:spPr>
          <a:xfrm>
            <a:off x="8028384" y="5922221"/>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4918964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9" name="Прямоугольник 8"/>
          <p:cNvSpPr/>
          <p:nvPr/>
        </p:nvSpPr>
        <p:spPr>
          <a:xfrm flipV="1">
            <a:off x="0" y="6594477"/>
            <a:ext cx="9144000" cy="309563"/>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3482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38" y="52388"/>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p:cNvPicPr>
            <a:picLocks noChangeAspect="1"/>
          </p:cNvPicPr>
          <p:nvPr/>
        </p:nvPicPr>
        <p:blipFill>
          <a:blip r:embed="rId4"/>
          <a:stretch>
            <a:fillRect/>
          </a:stretch>
        </p:blipFill>
        <p:spPr>
          <a:xfrm>
            <a:off x="8138244" y="5935789"/>
            <a:ext cx="1030287" cy="541338"/>
          </a:xfrm>
          <a:prstGeom prst="rect">
            <a:avLst/>
          </a:prstGeom>
          <a:effectLst>
            <a:outerShdw blurRad="50800" dist="50800" dir="5400000" algn="ctr" rotWithShape="0">
              <a:srgbClr val="000000">
                <a:alpha val="0"/>
              </a:srgbClr>
            </a:outerShdw>
          </a:effectLst>
        </p:spPr>
      </p:pic>
      <p:pic>
        <p:nvPicPr>
          <p:cNvPr id="2" name="Рисунок 1"/>
          <p:cNvPicPr>
            <a:picLocks noChangeAspect="1"/>
          </p:cNvPicPr>
          <p:nvPr/>
        </p:nvPicPr>
        <p:blipFill>
          <a:blip r:embed="rId5"/>
          <a:stretch>
            <a:fillRect/>
          </a:stretch>
        </p:blipFill>
        <p:spPr>
          <a:xfrm>
            <a:off x="611560" y="1391964"/>
            <a:ext cx="7524328" cy="4814494"/>
          </a:xfrm>
          <a:prstGeom prst="rect">
            <a:avLst/>
          </a:prstGeom>
        </p:spPr>
      </p:pic>
    </p:spTree>
    <p:extLst>
      <p:ext uri="{BB962C8B-B14F-4D97-AF65-F5344CB8AC3E}">
        <p14:creationId xmlns:p14="http://schemas.microsoft.com/office/powerpoint/2010/main" val="35641896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0" name="Рисунок 9"/>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sp>
        <p:nvSpPr>
          <p:cNvPr id="33" name="Округлений прямокутник 10"/>
          <p:cNvSpPr/>
          <p:nvPr/>
        </p:nvSpPr>
        <p:spPr>
          <a:xfrm>
            <a:off x="271465" y="1136652"/>
            <a:ext cx="3756025" cy="53451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b="1" i="1" dirty="0">
                <a:solidFill>
                  <a:srgbClr val="002060"/>
                </a:solidFill>
                <a:latin typeface="Arial Narrow" pitchFamily="34" charset="0"/>
              </a:rPr>
              <a:t>Надходження </a:t>
            </a:r>
          </a:p>
          <a:p>
            <a:pPr>
              <a:defRPr/>
            </a:pPr>
            <a:r>
              <a:rPr lang="uk-UA" b="1" i="1" dirty="0">
                <a:solidFill>
                  <a:srgbClr val="002060"/>
                </a:solidFill>
                <a:latin typeface="Arial Narrow" pitchFamily="34" charset="0"/>
              </a:rPr>
              <a:t>на території</a:t>
            </a:r>
          </a:p>
          <a:p>
            <a:pPr>
              <a:defRPr/>
            </a:pPr>
            <a:r>
              <a:rPr lang="uk-UA" b="1" i="1" dirty="0">
                <a:solidFill>
                  <a:srgbClr val="002060"/>
                </a:solidFill>
                <a:latin typeface="Arial Narrow" pitchFamily="34" charset="0"/>
              </a:rPr>
              <a:t>міст обласного </a:t>
            </a:r>
          </a:p>
          <a:p>
            <a:pPr>
              <a:defRPr/>
            </a:pPr>
            <a:r>
              <a:rPr lang="uk-UA" b="1" i="1" dirty="0">
                <a:solidFill>
                  <a:srgbClr val="002060"/>
                </a:solidFill>
                <a:latin typeface="Arial Narrow" pitchFamily="34" charset="0"/>
              </a:rPr>
              <a:t>значення, </a:t>
            </a:r>
          </a:p>
          <a:p>
            <a:pPr>
              <a:defRPr/>
            </a:pPr>
            <a:r>
              <a:rPr lang="uk-UA" b="1" i="1" dirty="0">
                <a:solidFill>
                  <a:srgbClr val="002060"/>
                </a:solidFill>
                <a:latin typeface="Arial Narrow" pitchFamily="34" charset="0"/>
              </a:rPr>
              <a:t>районів,</a:t>
            </a:r>
            <a:r>
              <a:rPr lang="ru-RU" dirty="0">
                <a:solidFill>
                  <a:srgbClr val="002060"/>
                </a:solidFill>
                <a:latin typeface="Arial Narrow" pitchFamily="34" charset="0"/>
              </a:rPr>
              <a:t> </a:t>
            </a:r>
          </a:p>
          <a:p>
            <a:pPr>
              <a:defRPr/>
            </a:pPr>
            <a:r>
              <a:rPr lang="ru-RU" b="1" i="1" dirty="0" err="1">
                <a:solidFill>
                  <a:srgbClr val="002060"/>
                </a:solidFill>
                <a:latin typeface="Arial Narrow" pitchFamily="34" charset="0"/>
              </a:rPr>
              <a:t>Бюджетів</a:t>
            </a:r>
            <a:endParaRPr lang="ru-RU" b="1" i="1" dirty="0">
              <a:solidFill>
                <a:srgbClr val="002060"/>
              </a:solidFill>
              <a:latin typeface="Arial Narrow" pitchFamily="34" charset="0"/>
            </a:endParaRPr>
          </a:p>
          <a:p>
            <a:pPr>
              <a:defRPr/>
            </a:pPr>
            <a:r>
              <a:rPr lang="ru-RU" b="1" i="1" dirty="0">
                <a:solidFill>
                  <a:srgbClr val="002060"/>
                </a:solidFill>
                <a:latin typeface="Arial Narrow" pitchFamily="34" charset="0"/>
              </a:rPr>
              <a:t> </a:t>
            </a:r>
            <a:r>
              <a:rPr lang="ru-RU" b="1" i="1" dirty="0" err="1">
                <a:solidFill>
                  <a:srgbClr val="002060"/>
                </a:solidFill>
                <a:latin typeface="Arial Narrow" pitchFamily="34" charset="0"/>
              </a:rPr>
              <a:t>об’єднаних</a:t>
            </a:r>
            <a:r>
              <a:rPr lang="ru-RU" b="1" i="1" dirty="0">
                <a:solidFill>
                  <a:srgbClr val="002060"/>
                </a:solidFill>
                <a:latin typeface="Arial Narrow" pitchFamily="34" charset="0"/>
              </a:rPr>
              <a:t> </a:t>
            </a:r>
          </a:p>
          <a:p>
            <a:pPr>
              <a:defRPr/>
            </a:pPr>
            <a:r>
              <a:rPr lang="ru-RU" b="1" i="1" dirty="0" err="1">
                <a:solidFill>
                  <a:srgbClr val="002060"/>
                </a:solidFill>
                <a:latin typeface="Arial Narrow" pitchFamily="34" charset="0"/>
              </a:rPr>
              <a:t>територіальних</a:t>
            </a:r>
            <a:r>
              <a:rPr lang="ru-RU" b="1" i="1" dirty="0">
                <a:solidFill>
                  <a:srgbClr val="002060"/>
                </a:solidFill>
                <a:latin typeface="Arial Narrow" pitchFamily="34" charset="0"/>
              </a:rPr>
              <a:t> </a:t>
            </a:r>
          </a:p>
          <a:p>
            <a:pPr>
              <a:defRPr/>
            </a:pPr>
            <a:r>
              <a:rPr lang="ru-RU" b="1" i="1" dirty="0">
                <a:solidFill>
                  <a:srgbClr val="002060"/>
                </a:solidFill>
                <a:latin typeface="Arial Narrow" pitchFamily="34" charset="0"/>
              </a:rPr>
              <a:t>громад</a:t>
            </a:r>
            <a:r>
              <a:rPr lang="ru-RU" b="1" i="1" dirty="0">
                <a:solidFill>
                  <a:srgbClr val="002060"/>
                </a:solidFill>
              </a:rPr>
              <a:t> </a:t>
            </a:r>
            <a:endParaRPr lang="uk-UA" b="1" i="1" dirty="0">
              <a:solidFill>
                <a:srgbClr val="002060"/>
              </a:solidFill>
            </a:endParaRPr>
          </a:p>
          <a:p>
            <a:pPr algn="ctr">
              <a:defRPr/>
            </a:pPr>
            <a:endParaRPr lang="uk-UA" dirty="0">
              <a:solidFill>
                <a:srgbClr val="002060"/>
              </a:solidFill>
            </a:endParaRPr>
          </a:p>
        </p:txBody>
      </p:sp>
      <p:sp>
        <p:nvSpPr>
          <p:cNvPr id="34" name="Округлений прямокутник 11"/>
          <p:cNvSpPr/>
          <p:nvPr/>
        </p:nvSpPr>
        <p:spPr>
          <a:xfrm>
            <a:off x="5343525" y="1136652"/>
            <a:ext cx="3678238" cy="53451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indent="1160463" defTabSz="719138">
              <a:tabLst>
                <a:tab pos="2960688" algn="l"/>
                <a:tab pos="3411538" algn="l"/>
              </a:tabLst>
              <a:defRPr/>
            </a:pPr>
            <a:r>
              <a:rPr lang="uk-UA" b="1" i="1" dirty="0">
                <a:solidFill>
                  <a:srgbClr val="002060"/>
                </a:solidFill>
                <a:latin typeface="Arial Narrow" pitchFamily="34" charset="0"/>
              </a:rPr>
              <a:t>Надходження</a:t>
            </a:r>
          </a:p>
          <a:p>
            <a:pPr indent="1160463">
              <a:tabLst>
                <a:tab pos="2960688" algn="l"/>
                <a:tab pos="3411538" algn="l"/>
              </a:tabLst>
              <a:defRPr/>
            </a:pPr>
            <a:r>
              <a:rPr lang="uk-UA" b="1" i="1" dirty="0">
                <a:solidFill>
                  <a:srgbClr val="002060"/>
                </a:solidFill>
                <a:latin typeface="Arial Narrow" pitchFamily="34" charset="0"/>
              </a:rPr>
              <a:t>на території</a:t>
            </a:r>
          </a:p>
          <a:p>
            <a:pPr indent="1160463">
              <a:tabLst>
                <a:tab pos="2960688" algn="l"/>
                <a:tab pos="3411538" algn="l"/>
              </a:tabLst>
              <a:defRPr/>
            </a:pPr>
            <a:r>
              <a:rPr lang="uk-UA" b="1" i="1" dirty="0">
                <a:solidFill>
                  <a:srgbClr val="002060"/>
                </a:solidFill>
                <a:latin typeface="Arial Narrow" pitchFamily="34" charset="0"/>
              </a:rPr>
              <a:t>м. Києва</a:t>
            </a:r>
          </a:p>
          <a:p>
            <a:pPr algn="ctr">
              <a:defRPr/>
            </a:pPr>
            <a:endParaRPr lang="uk-UA" dirty="0"/>
          </a:p>
        </p:txBody>
      </p:sp>
      <p:sp>
        <p:nvSpPr>
          <p:cNvPr id="35" name="Округлений прямокутник 12"/>
          <p:cNvSpPr/>
          <p:nvPr/>
        </p:nvSpPr>
        <p:spPr>
          <a:xfrm>
            <a:off x="3254377" y="1266827"/>
            <a:ext cx="2786063" cy="1000125"/>
          </a:xfrm>
          <a:prstGeom prst="roundRect">
            <a:avLst/>
          </a:prstGeom>
          <a:ln w="38100"/>
        </p:spPr>
        <p:style>
          <a:lnRef idx="2">
            <a:schemeClr val="accent3"/>
          </a:lnRef>
          <a:fillRef idx="1">
            <a:schemeClr val="lt1"/>
          </a:fillRef>
          <a:effectRef idx="0">
            <a:schemeClr val="accent3"/>
          </a:effectRef>
          <a:fontRef idx="minor">
            <a:schemeClr val="dk1"/>
          </a:fontRef>
        </p:style>
        <p:txBody>
          <a:bodyPr anchor="ctr"/>
          <a:lstStyle/>
          <a:p>
            <a:pPr algn="ctr">
              <a:defRPr/>
            </a:pPr>
            <a:r>
              <a:rPr lang="uk-UA" b="1" dirty="0">
                <a:latin typeface="Arial" pitchFamily="34" charset="0"/>
                <a:cs typeface="Arial" pitchFamily="34" charset="0"/>
              </a:rPr>
              <a:t>Державний бюджет</a:t>
            </a:r>
          </a:p>
        </p:txBody>
      </p:sp>
      <p:sp>
        <p:nvSpPr>
          <p:cNvPr id="36" name="Округлений прямокутник 13"/>
          <p:cNvSpPr/>
          <p:nvPr/>
        </p:nvSpPr>
        <p:spPr>
          <a:xfrm>
            <a:off x="3254377" y="2409827"/>
            <a:ext cx="2786063" cy="1000125"/>
          </a:xfrm>
          <a:prstGeom prst="roundRect">
            <a:avLst/>
          </a:prstGeom>
          <a:ln w="38100"/>
        </p:spPr>
        <p:style>
          <a:lnRef idx="2">
            <a:schemeClr val="accent5"/>
          </a:lnRef>
          <a:fillRef idx="1">
            <a:schemeClr val="lt1"/>
          </a:fillRef>
          <a:effectRef idx="0">
            <a:schemeClr val="accent5"/>
          </a:effectRef>
          <a:fontRef idx="minor">
            <a:schemeClr val="dk1"/>
          </a:fontRef>
        </p:style>
        <p:txBody>
          <a:bodyPr anchor="ctr"/>
          <a:lstStyle/>
          <a:p>
            <a:pPr algn="ctr">
              <a:defRPr/>
            </a:pPr>
            <a:r>
              <a:rPr lang="uk-UA" b="1" dirty="0">
                <a:latin typeface="Arial" pitchFamily="34" charset="0"/>
                <a:cs typeface="Arial" pitchFamily="34" charset="0"/>
              </a:rPr>
              <a:t>Обласні бюджети</a:t>
            </a:r>
          </a:p>
        </p:txBody>
      </p:sp>
      <p:sp>
        <p:nvSpPr>
          <p:cNvPr id="37" name="Округлений прямокутник 14"/>
          <p:cNvSpPr/>
          <p:nvPr/>
        </p:nvSpPr>
        <p:spPr>
          <a:xfrm>
            <a:off x="3254377" y="3552825"/>
            <a:ext cx="2786063" cy="1500188"/>
          </a:xfrm>
          <a:prstGeom prst="roundRect">
            <a:avLst/>
          </a:prstGeom>
          <a:ln w="38100"/>
        </p:spPr>
        <p:style>
          <a:lnRef idx="2">
            <a:schemeClr val="accent6"/>
          </a:lnRef>
          <a:fillRef idx="1">
            <a:schemeClr val="lt1"/>
          </a:fillRef>
          <a:effectRef idx="0">
            <a:schemeClr val="accent6"/>
          </a:effectRef>
          <a:fontRef idx="minor">
            <a:schemeClr val="dk1"/>
          </a:fontRef>
        </p:style>
        <p:txBody>
          <a:bodyPr anchor="ctr"/>
          <a:lstStyle/>
          <a:p>
            <a:pPr algn="ctr">
              <a:lnSpc>
                <a:spcPct val="90000"/>
              </a:lnSpc>
              <a:defRPr/>
            </a:pPr>
            <a:r>
              <a:rPr lang="uk-UA" b="1" dirty="0">
                <a:latin typeface="Arial" pitchFamily="34" charset="0"/>
                <a:cs typeface="Arial" pitchFamily="34" charset="0"/>
              </a:rPr>
              <a:t>Бюджети міст обласного значення, району, об’єднаної громади</a:t>
            </a:r>
          </a:p>
        </p:txBody>
      </p:sp>
      <p:sp>
        <p:nvSpPr>
          <p:cNvPr id="38" name="Округлений прямокутник 15"/>
          <p:cNvSpPr/>
          <p:nvPr/>
        </p:nvSpPr>
        <p:spPr>
          <a:xfrm>
            <a:off x="3254377" y="5195890"/>
            <a:ext cx="2786063" cy="1000125"/>
          </a:xfrm>
          <a:prstGeom prst="roundRect">
            <a:avLst/>
          </a:prstGeom>
          <a:ln w="38100"/>
        </p:spPr>
        <p:style>
          <a:lnRef idx="2">
            <a:schemeClr val="accent4"/>
          </a:lnRef>
          <a:fillRef idx="1">
            <a:schemeClr val="lt1"/>
          </a:fillRef>
          <a:effectRef idx="0">
            <a:schemeClr val="accent4"/>
          </a:effectRef>
          <a:fontRef idx="minor">
            <a:schemeClr val="dk1"/>
          </a:fontRef>
        </p:style>
        <p:txBody>
          <a:bodyPr anchor="ctr"/>
          <a:lstStyle/>
          <a:p>
            <a:pPr algn="ctr">
              <a:defRPr/>
            </a:pPr>
            <a:r>
              <a:rPr lang="uk-UA" b="1" dirty="0">
                <a:latin typeface="Arial" pitchFamily="34" charset="0"/>
                <a:cs typeface="Arial" pitchFamily="34" charset="0"/>
              </a:rPr>
              <a:t>Бюджет м. Києва</a:t>
            </a:r>
          </a:p>
        </p:txBody>
      </p:sp>
      <p:sp>
        <p:nvSpPr>
          <p:cNvPr id="39" name="Стрілка вправо 16"/>
          <p:cNvSpPr/>
          <p:nvPr/>
        </p:nvSpPr>
        <p:spPr>
          <a:xfrm>
            <a:off x="2170115" y="3910015"/>
            <a:ext cx="1006475" cy="928687"/>
          </a:xfrm>
          <a:prstGeom prst="rightArrow">
            <a:avLst/>
          </a:prstGeom>
          <a:ln w="38100"/>
        </p:spPr>
        <p:style>
          <a:lnRef idx="2">
            <a:schemeClr val="accent6"/>
          </a:lnRef>
          <a:fillRef idx="1">
            <a:schemeClr val="lt1"/>
          </a:fillRef>
          <a:effectRef idx="0">
            <a:schemeClr val="accent6"/>
          </a:effectRef>
          <a:fontRef idx="minor">
            <a:schemeClr val="dk1"/>
          </a:fontRef>
        </p:style>
        <p:txBody>
          <a:bodyPr anchor="ctr"/>
          <a:lstStyle/>
          <a:p>
            <a:pPr algn="ctr">
              <a:defRPr/>
            </a:pPr>
            <a:r>
              <a:rPr lang="uk-UA" sz="1600" b="1" dirty="0">
                <a:solidFill>
                  <a:srgbClr val="002060"/>
                </a:solidFill>
                <a:latin typeface="Arial" pitchFamily="34" charset="0"/>
                <a:cs typeface="Arial" pitchFamily="34" charset="0"/>
              </a:rPr>
              <a:t>60%</a:t>
            </a:r>
            <a:endParaRPr lang="uk-UA" b="1" dirty="0">
              <a:solidFill>
                <a:srgbClr val="002060"/>
              </a:solidFill>
              <a:latin typeface="Arial" pitchFamily="34" charset="0"/>
              <a:cs typeface="Arial" pitchFamily="34" charset="0"/>
            </a:endParaRPr>
          </a:p>
        </p:txBody>
      </p:sp>
      <p:sp>
        <p:nvSpPr>
          <p:cNvPr id="40" name="Стрілка вправо 17"/>
          <p:cNvSpPr/>
          <p:nvPr/>
        </p:nvSpPr>
        <p:spPr>
          <a:xfrm>
            <a:off x="2170115" y="1338265"/>
            <a:ext cx="1006475" cy="928687"/>
          </a:xfrm>
          <a:prstGeom prst="rightArrow">
            <a:avLst/>
          </a:prstGeom>
          <a:ln w="38100"/>
        </p:spPr>
        <p:style>
          <a:lnRef idx="2">
            <a:schemeClr val="accent3"/>
          </a:lnRef>
          <a:fillRef idx="1">
            <a:schemeClr val="lt1"/>
          </a:fillRef>
          <a:effectRef idx="0">
            <a:schemeClr val="accent3"/>
          </a:effectRef>
          <a:fontRef idx="minor">
            <a:schemeClr val="dk1"/>
          </a:fontRef>
        </p:style>
        <p:txBody>
          <a:bodyPr anchor="ctr"/>
          <a:lstStyle/>
          <a:p>
            <a:pPr algn="ctr">
              <a:defRPr/>
            </a:pPr>
            <a:r>
              <a:rPr lang="uk-UA" sz="1600" b="1" dirty="0">
                <a:solidFill>
                  <a:srgbClr val="002060"/>
                </a:solidFill>
                <a:latin typeface="Arial" pitchFamily="34" charset="0"/>
                <a:cs typeface="Arial" pitchFamily="34" charset="0"/>
              </a:rPr>
              <a:t>25%</a:t>
            </a:r>
            <a:endParaRPr lang="uk-UA" b="1" dirty="0">
              <a:solidFill>
                <a:srgbClr val="002060"/>
              </a:solidFill>
              <a:latin typeface="Arial" pitchFamily="34" charset="0"/>
              <a:cs typeface="Arial" pitchFamily="34" charset="0"/>
            </a:endParaRPr>
          </a:p>
        </p:txBody>
      </p:sp>
      <p:sp>
        <p:nvSpPr>
          <p:cNvPr id="41" name="Стрілка вправо 18"/>
          <p:cNvSpPr/>
          <p:nvPr/>
        </p:nvSpPr>
        <p:spPr>
          <a:xfrm>
            <a:off x="2170115" y="2481265"/>
            <a:ext cx="1006475" cy="928687"/>
          </a:xfrm>
          <a:prstGeom prst="rightArrow">
            <a:avLst/>
          </a:prstGeom>
          <a:ln w="38100"/>
        </p:spPr>
        <p:style>
          <a:lnRef idx="2">
            <a:schemeClr val="accent5"/>
          </a:lnRef>
          <a:fillRef idx="1">
            <a:schemeClr val="lt1"/>
          </a:fillRef>
          <a:effectRef idx="0">
            <a:schemeClr val="accent5"/>
          </a:effectRef>
          <a:fontRef idx="minor">
            <a:schemeClr val="dk1"/>
          </a:fontRef>
        </p:style>
        <p:txBody>
          <a:bodyPr anchor="ctr"/>
          <a:lstStyle/>
          <a:p>
            <a:pPr algn="ctr">
              <a:defRPr/>
            </a:pPr>
            <a:r>
              <a:rPr lang="uk-UA" sz="1600" b="1" dirty="0">
                <a:solidFill>
                  <a:srgbClr val="002060"/>
                </a:solidFill>
                <a:latin typeface="Arial" pitchFamily="34" charset="0"/>
                <a:cs typeface="Arial" pitchFamily="34" charset="0"/>
              </a:rPr>
              <a:t>15%</a:t>
            </a:r>
            <a:endParaRPr lang="uk-UA" b="1" dirty="0">
              <a:solidFill>
                <a:srgbClr val="002060"/>
              </a:solidFill>
              <a:latin typeface="Arial" pitchFamily="34" charset="0"/>
              <a:cs typeface="Arial" pitchFamily="34" charset="0"/>
            </a:endParaRPr>
          </a:p>
        </p:txBody>
      </p:sp>
      <p:sp>
        <p:nvSpPr>
          <p:cNvPr id="42" name="Стрілка вправо 19"/>
          <p:cNvSpPr/>
          <p:nvPr/>
        </p:nvSpPr>
        <p:spPr>
          <a:xfrm flipH="1">
            <a:off x="6116640" y="1338265"/>
            <a:ext cx="1006475" cy="928687"/>
          </a:xfrm>
          <a:prstGeom prst="rightArrow">
            <a:avLst/>
          </a:prstGeom>
          <a:ln w="38100"/>
        </p:spPr>
        <p:style>
          <a:lnRef idx="2">
            <a:schemeClr val="accent3"/>
          </a:lnRef>
          <a:fillRef idx="1">
            <a:schemeClr val="lt1"/>
          </a:fillRef>
          <a:effectRef idx="0">
            <a:schemeClr val="accent3"/>
          </a:effectRef>
          <a:fontRef idx="minor">
            <a:schemeClr val="dk1"/>
          </a:fontRef>
        </p:style>
        <p:txBody>
          <a:bodyPr anchor="ctr"/>
          <a:lstStyle/>
          <a:p>
            <a:pPr algn="ctr">
              <a:defRPr/>
            </a:pPr>
            <a:r>
              <a:rPr lang="uk-UA" sz="1600" b="1" dirty="0">
                <a:solidFill>
                  <a:srgbClr val="002060"/>
                </a:solidFill>
                <a:latin typeface="Arial" pitchFamily="34" charset="0"/>
                <a:cs typeface="Arial" pitchFamily="34" charset="0"/>
              </a:rPr>
              <a:t>60%</a:t>
            </a:r>
            <a:endParaRPr lang="uk-UA" b="1" dirty="0">
              <a:solidFill>
                <a:srgbClr val="002060"/>
              </a:solidFill>
              <a:latin typeface="Arial" pitchFamily="34" charset="0"/>
              <a:cs typeface="Arial" pitchFamily="34" charset="0"/>
            </a:endParaRPr>
          </a:p>
        </p:txBody>
      </p:sp>
      <p:sp>
        <p:nvSpPr>
          <p:cNvPr id="43" name="Стрілка вправо 20"/>
          <p:cNvSpPr/>
          <p:nvPr/>
        </p:nvSpPr>
        <p:spPr>
          <a:xfrm flipH="1">
            <a:off x="6116640" y="5267325"/>
            <a:ext cx="1006475" cy="928688"/>
          </a:xfrm>
          <a:prstGeom prst="rightArrow">
            <a:avLst/>
          </a:prstGeom>
          <a:ln w="38100"/>
        </p:spPr>
        <p:style>
          <a:lnRef idx="2">
            <a:schemeClr val="accent4"/>
          </a:lnRef>
          <a:fillRef idx="1">
            <a:schemeClr val="lt1"/>
          </a:fillRef>
          <a:effectRef idx="0">
            <a:schemeClr val="accent4"/>
          </a:effectRef>
          <a:fontRef idx="minor">
            <a:schemeClr val="dk1"/>
          </a:fontRef>
        </p:style>
        <p:txBody>
          <a:bodyPr anchor="ctr"/>
          <a:lstStyle/>
          <a:p>
            <a:pPr algn="ctr">
              <a:defRPr/>
            </a:pPr>
            <a:r>
              <a:rPr lang="uk-UA" sz="1600" b="1" dirty="0">
                <a:solidFill>
                  <a:srgbClr val="002060"/>
                </a:solidFill>
                <a:latin typeface="Arial" pitchFamily="34" charset="0"/>
                <a:cs typeface="Arial" pitchFamily="34" charset="0"/>
              </a:rPr>
              <a:t>40%</a:t>
            </a:r>
            <a:endParaRPr lang="uk-UA" b="1" dirty="0">
              <a:solidFill>
                <a:srgbClr val="002060"/>
              </a:solidFill>
              <a:latin typeface="Arial" pitchFamily="34" charset="0"/>
              <a:cs typeface="Arial" pitchFamily="34" charset="0"/>
            </a:endParaRPr>
          </a:p>
        </p:txBody>
      </p:sp>
      <p:sp>
        <p:nvSpPr>
          <p:cNvPr id="19" name="Прямоугольник 18"/>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24593"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0" name="Рисунок 9"/>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pic>
        <p:nvPicPr>
          <p:cNvPr id="11271"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6"/>
          <p:cNvSpPr>
            <a:spLocks noChangeAspect="1"/>
          </p:cNvSpPr>
          <p:nvPr/>
        </p:nvSpPr>
        <p:spPr>
          <a:xfrm>
            <a:off x="1353694" y="1211598"/>
            <a:ext cx="6674296" cy="5455363"/>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292411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0" name="Рисунок 9"/>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pic>
        <p:nvPicPr>
          <p:cNvPr id="36870"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2116140"/>
            <a:ext cx="8770938"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flipV="1">
            <a:off x="0" y="6594477"/>
            <a:ext cx="9144000" cy="309563"/>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36872" name="Рисунок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138" y="5715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8" name="Прямоугольник 7"/>
          <p:cNvSpPr/>
          <p:nvPr/>
        </p:nvSpPr>
        <p:spPr>
          <a:xfrm flipV="1">
            <a:off x="0" y="6594477"/>
            <a:ext cx="9144000" cy="309563"/>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36872"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8" y="5715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4"/>
          <a:stretch>
            <a:fillRect/>
          </a:stretch>
        </p:blipFill>
        <p:spPr>
          <a:xfrm>
            <a:off x="395537" y="1244929"/>
            <a:ext cx="8423572" cy="5273350"/>
          </a:xfrm>
          <a:prstGeom prst="rect">
            <a:avLst/>
          </a:prstGeom>
        </p:spPr>
      </p:pic>
      <p:pic>
        <p:nvPicPr>
          <p:cNvPr id="11" name="Рисунок 10"/>
          <p:cNvPicPr>
            <a:picLocks noChangeAspect="1"/>
          </p:cNvPicPr>
          <p:nvPr/>
        </p:nvPicPr>
        <p:blipFill>
          <a:blip r:embed="rId5"/>
          <a:stretch>
            <a:fillRect/>
          </a:stretch>
        </p:blipFill>
        <p:spPr>
          <a:xfrm>
            <a:off x="8113713" y="5945312"/>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2563546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bwMode="auto">
          <a:xfrm>
            <a:off x="31752" y="923927"/>
            <a:ext cx="91154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anchor="ctr"/>
          <a:lstStyle/>
          <a:p>
            <a:pPr marL="182880" algn="ctr">
              <a:lnSpc>
                <a:spcPct val="75000"/>
              </a:lnSpc>
              <a:spcAft>
                <a:spcPts val="0"/>
              </a:spcAft>
              <a:defRPr/>
            </a:pPr>
            <a:r>
              <a:rPr lang="uk-UA" sz="2400" b="1" dirty="0">
                <a:solidFill>
                  <a:schemeClr val="tx2">
                    <a:lumMod val="75000"/>
                  </a:schemeClr>
                </a:solidFill>
                <a:effectLst>
                  <a:outerShdw blurRad="38100" dist="38100" dir="2700000" algn="tl">
                    <a:srgbClr val="000000">
                      <a:alpha val="43137"/>
                    </a:srgbClr>
                  </a:outerShdw>
                </a:effectLst>
                <a:latin typeface="Cambria" pitchFamily="18" charset="0"/>
              </a:rPr>
              <a:t>ДЖЕРЕЛА ФІНАНСУВАННЯ ДЕЛЕГОВАНИХ ПОВНОВАЖЕНЬ</a:t>
            </a:r>
          </a:p>
        </p:txBody>
      </p:sp>
      <p:sp>
        <p:nvSpPr>
          <p:cNvPr id="8" name="Прямоугольник с двумя скругленными противолежащими углами 7"/>
          <p:cNvSpPr/>
          <p:nvPr/>
        </p:nvSpPr>
        <p:spPr>
          <a:xfrm>
            <a:off x="520700" y="1735138"/>
            <a:ext cx="3024188" cy="493712"/>
          </a:xfrm>
          <a:prstGeom prst="round2DiagRect">
            <a:avLst/>
          </a:prstGeom>
          <a:gradFill>
            <a:gsLst>
              <a:gs pos="0">
                <a:schemeClr val="accent1">
                  <a:lumMod val="20000"/>
                  <a:lumOff val="80000"/>
                </a:schemeClr>
              </a:gs>
              <a:gs pos="35000">
                <a:schemeClr val="tx2">
                  <a:lumMod val="20000"/>
                  <a:lumOff val="80000"/>
                </a:schemeClr>
              </a:gs>
              <a:gs pos="100000">
                <a:schemeClr val="tx2">
                  <a:lumMod val="40000"/>
                  <a:lumOff val="60000"/>
                </a:schemeClr>
              </a:gs>
            </a:gsLst>
          </a:gradFill>
          <a:ln w="15875">
            <a:solidFill>
              <a:schemeClr val="tx2">
                <a:lumMod val="50000"/>
              </a:schemeClr>
            </a:solidFill>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uk-UA"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Делеговані повноваження</a:t>
            </a:r>
          </a:p>
        </p:txBody>
      </p:sp>
      <p:sp>
        <p:nvSpPr>
          <p:cNvPr id="9" name="Прямоугольник с двумя скругленными противолежащими углами 8"/>
          <p:cNvSpPr/>
          <p:nvPr/>
        </p:nvSpPr>
        <p:spPr>
          <a:xfrm>
            <a:off x="5454650" y="1697038"/>
            <a:ext cx="2952750" cy="493712"/>
          </a:xfrm>
          <a:prstGeom prst="round2Diag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w="15875">
            <a:solidFill>
              <a:schemeClr val="tx2">
                <a:lumMod val="50000"/>
              </a:schemeClr>
            </a:solidFill>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uk-UA"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Основні джерела покриття</a:t>
            </a:r>
          </a:p>
        </p:txBody>
      </p:sp>
      <p:sp>
        <p:nvSpPr>
          <p:cNvPr id="11" name="Скругленный прямоугольник 10"/>
          <p:cNvSpPr/>
          <p:nvPr/>
        </p:nvSpPr>
        <p:spPr>
          <a:xfrm>
            <a:off x="520700" y="2300290"/>
            <a:ext cx="2952750" cy="504825"/>
          </a:xfrm>
          <a:prstGeom prst="round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uk-UA" i="1" dirty="0">
                <a:latin typeface="Times New Roman" panose="02020603050405020304" pitchFamily="18" charset="0"/>
                <a:cs typeface="Times New Roman" panose="02020603050405020304" pitchFamily="18" charset="0"/>
              </a:rPr>
              <a:t>Державне управління</a:t>
            </a:r>
          </a:p>
        </p:txBody>
      </p:sp>
      <p:sp>
        <p:nvSpPr>
          <p:cNvPr id="12" name="Скругленный прямоугольник 11"/>
          <p:cNvSpPr/>
          <p:nvPr/>
        </p:nvSpPr>
        <p:spPr>
          <a:xfrm>
            <a:off x="520700" y="4735515"/>
            <a:ext cx="2952750" cy="447675"/>
          </a:xfrm>
          <a:prstGeom prst="round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uk-UA" i="1" dirty="0">
                <a:latin typeface="Times New Roman" panose="02020603050405020304" pitchFamily="18" charset="0"/>
                <a:cs typeface="Times New Roman" panose="02020603050405020304" pitchFamily="18" charset="0"/>
              </a:rPr>
              <a:t>Освіта</a:t>
            </a:r>
          </a:p>
        </p:txBody>
      </p:sp>
      <p:sp>
        <p:nvSpPr>
          <p:cNvPr id="13" name="Скругленный прямоугольник 12"/>
          <p:cNvSpPr/>
          <p:nvPr/>
        </p:nvSpPr>
        <p:spPr>
          <a:xfrm>
            <a:off x="520700" y="5308600"/>
            <a:ext cx="2952750" cy="439738"/>
          </a:xfrm>
          <a:prstGeom prst="round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uk-UA" i="1" dirty="0">
                <a:latin typeface="Times New Roman" panose="02020603050405020304" pitchFamily="18" charset="0"/>
                <a:cs typeface="Times New Roman" panose="02020603050405020304" pitchFamily="18" charset="0"/>
              </a:rPr>
              <a:t>Охорона здоров’я</a:t>
            </a:r>
          </a:p>
        </p:txBody>
      </p:sp>
      <p:sp>
        <p:nvSpPr>
          <p:cNvPr id="14" name="Скругленный прямоугольник 13"/>
          <p:cNvSpPr/>
          <p:nvPr/>
        </p:nvSpPr>
        <p:spPr>
          <a:xfrm>
            <a:off x="520700" y="4179888"/>
            <a:ext cx="2952750" cy="450850"/>
          </a:xfrm>
          <a:prstGeom prst="round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uk-UA" i="1" dirty="0">
                <a:latin typeface="Times New Roman" panose="02020603050405020304" pitchFamily="18" charset="0"/>
                <a:cs typeface="Times New Roman" panose="02020603050405020304" pitchFamily="18" charset="0"/>
              </a:rPr>
              <a:t>Соціальний захист</a:t>
            </a:r>
          </a:p>
        </p:txBody>
      </p:sp>
      <p:sp>
        <p:nvSpPr>
          <p:cNvPr id="15" name="Скругленный прямоугольник 14"/>
          <p:cNvSpPr/>
          <p:nvPr/>
        </p:nvSpPr>
        <p:spPr>
          <a:xfrm>
            <a:off x="520700" y="2868615"/>
            <a:ext cx="2952750" cy="504825"/>
          </a:xfrm>
          <a:prstGeom prst="round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uk-UA" i="1" dirty="0">
                <a:latin typeface="Times New Roman" panose="02020603050405020304" pitchFamily="18" charset="0"/>
                <a:cs typeface="Times New Roman" panose="02020603050405020304" pitchFamily="18" charset="0"/>
              </a:rPr>
              <a:t>Культура</a:t>
            </a:r>
          </a:p>
        </p:txBody>
      </p:sp>
      <p:sp>
        <p:nvSpPr>
          <p:cNvPr id="16" name="Скругленный прямоугольник 15"/>
          <p:cNvSpPr/>
          <p:nvPr/>
        </p:nvSpPr>
        <p:spPr>
          <a:xfrm>
            <a:off x="520700" y="3473450"/>
            <a:ext cx="2952750" cy="503238"/>
          </a:xfrm>
          <a:prstGeom prst="round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uk-UA" i="1" dirty="0">
                <a:latin typeface="Times New Roman" panose="02020603050405020304" pitchFamily="18" charset="0"/>
                <a:cs typeface="Times New Roman" panose="02020603050405020304" pitchFamily="18" charset="0"/>
              </a:rPr>
              <a:t>Фізкультура і спорт</a:t>
            </a:r>
          </a:p>
        </p:txBody>
      </p:sp>
      <p:grpSp>
        <p:nvGrpSpPr>
          <p:cNvPr id="26635" name="Группа 1"/>
          <p:cNvGrpSpPr>
            <a:grpSpLocks/>
          </p:cNvGrpSpPr>
          <p:nvPr/>
        </p:nvGrpSpPr>
        <p:grpSpPr bwMode="auto">
          <a:xfrm>
            <a:off x="3851275" y="1524000"/>
            <a:ext cx="5113338" cy="1974850"/>
            <a:chOff x="3851817" y="1900308"/>
            <a:chExt cx="5112671" cy="2163177"/>
          </a:xfrm>
        </p:grpSpPr>
        <p:sp>
          <p:nvSpPr>
            <p:cNvPr id="21" name="Скругленный прямоугольник 20"/>
            <p:cNvSpPr/>
            <p:nvPr/>
          </p:nvSpPr>
          <p:spPr>
            <a:xfrm>
              <a:off x="5435935" y="2795836"/>
              <a:ext cx="3096809" cy="1267649"/>
            </a:xfrm>
            <a:prstGeom prst="roundRect">
              <a:avLst/>
            </a:prstGeom>
            <a:solidFill>
              <a:schemeClr val="accent3">
                <a:lumMod val="20000"/>
                <a:lumOff val="80000"/>
                <a:alpha val="19000"/>
              </a:schemeClr>
            </a:solidFill>
            <a:ln w="15875">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p>
          </p:txBody>
        </p:sp>
        <p:sp>
          <p:nvSpPr>
            <p:cNvPr id="17" name="Скругленный прямоугольник 16"/>
            <p:cNvSpPr/>
            <p:nvPr/>
          </p:nvSpPr>
          <p:spPr>
            <a:xfrm>
              <a:off x="5435935" y="2674114"/>
              <a:ext cx="3096809" cy="413855"/>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uk-UA" i="1" dirty="0">
                  <a:solidFill>
                    <a:schemeClr val="tx1"/>
                  </a:solidFill>
                  <a:latin typeface="Times New Roman" panose="02020603050405020304" pitchFamily="18" charset="0"/>
                  <a:cs typeface="Times New Roman" panose="02020603050405020304" pitchFamily="18" charset="0"/>
                </a:rPr>
                <a:t>Закріплені податки та збори</a:t>
              </a:r>
            </a:p>
          </p:txBody>
        </p:sp>
        <p:sp>
          <p:nvSpPr>
            <p:cNvPr id="18" name="Заголовок 1"/>
            <p:cNvSpPr txBox="1">
              <a:spLocks/>
            </p:cNvSpPr>
            <p:nvPr/>
          </p:nvSpPr>
          <p:spPr bwMode="auto">
            <a:xfrm>
              <a:off x="5291492" y="3145352"/>
              <a:ext cx="3672996" cy="85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anchor="ctr"/>
            <a:lstStyle/>
            <a:p>
              <a:pPr marL="468630" indent="-285750">
                <a:lnSpc>
                  <a:spcPct val="90000"/>
                </a:lnSpc>
                <a:spcAft>
                  <a:spcPts val="0"/>
                </a:spcAft>
                <a:buFont typeface="Arial" panose="020B0604020202020204" pitchFamily="34" charset="0"/>
                <a:buChar char="•"/>
                <a:defRPr/>
              </a:pPr>
              <a:r>
                <a:rPr lang="uk-UA" sz="1600" i="1" dirty="0">
                  <a:solidFill>
                    <a:schemeClr val="tx2">
                      <a:lumMod val="75000"/>
                    </a:schemeClr>
                  </a:solidFill>
                  <a:effectLst>
                    <a:outerShdw blurRad="38100" dist="38100" dir="2700000" algn="tl">
                      <a:srgbClr val="000000">
                        <a:alpha val="43137"/>
                      </a:srgbClr>
                    </a:outerShdw>
                  </a:effectLst>
                  <a:latin typeface="Cambria" pitchFamily="18" charset="0"/>
                </a:rPr>
                <a:t>ПДФО за нормативами</a:t>
              </a:r>
            </a:p>
            <a:p>
              <a:pPr marL="468630" indent="-285750">
                <a:lnSpc>
                  <a:spcPct val="90000"/>
                </a:lnSpc>
                <a:spcAft>
                  <a:spcPts val="0"/>
                </a:spcAft>
                <a:buFont typeface="Arial" panose="020B0604020202020204" pitchFamily="34" charset="0"/>
                <a:buChar char="•"/>
                <a:defRPr/>
              </a:pPr>
              <a:r>
                <a:rPr lang="uk-UA" sz="1600" i="1" dirty="0">
                  <a:solidFill>
                    <a:schemeClr val="tx2">
                      <a:lumMod val="75000"/>
                    </a:schemeClr>
                  </a:solidFill>
                  <a:effectLst>
                    <a:outerShdw blurRad="38100" dist="38100" dir="2700000" algn="tl">
                      <a:srgbClr val="000000">
                        <a:alpha val="43137"/>
                      </a:srgbClr>
                    </a:outerShdw>
                  </a:effectLst>
                  <a:latin typeface="Cambria" pitchFamily="18" charset="0"/>
                </a:rPr>
                <a:t>10% податку на прибуток</a:t>
              </a:r>
            </a:p>
            <a:p>
              <a:pPr marL="468630" indent="-285750">
                <a:lnSpc>
                  <a:spcPct val="90000"/>
                </a:lnSpc>
                <a:spcAft>
                  <a:spcPts val="0"/>
                </a:spcAft>
                <a:buFont typeface="Arial" panose="020B0604020202020204" pitchFamily="34" charset="0"/>
                <a:buChar char="•"/>
                <a:defRPr/>
              </a:pPr>
              <a:r>
                <a:rPr lang="uk-UA" sz="1600" i="1" dirty="0">
                  <a:solidFill>
                    <a:schemeClr val="tx2">
                      <a:lumMod val="75000"/>
                    </a:schemeClr>
                  </a:solidFill>
                  <a:effectLst>
                    <a:outerShdw blurRad="38100" dist="38100" dir="2700000" algn="tl">
                      <a:srgbClr val="000000">
                        <a:alpha val="43137"/>
                      </a:srgbClr>
                    </a:outerShdw>
                  </a:effectLst>
                  <a:latin typeface="Cambria" pitchFamily="18" charset="0"/>
                </a:rPr>
                <a:t>Інші закріплені збори та платежі</a:t>
              </a:r>
            </a:p>
          </p:txBody>
        </p:sp>
        <p:sp>
          <p:nvSpPr>
            <p:cNvPr id="30" name="Заголовок 1"/>
            <p:cNvSpPr txBox="1">
              <a:spLocks/>
            </p:cNvSpPr>
            <p:nvPr/>
          </p:nvSpPr>
          <p:spPr bwMode="auto">
            <a:xfrm>
              <a:off x="3851817" y="1900308"/>
              <a:ext cx="1296819" cy="38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anchor="ctr"/>
            <a:lstStyle/>
            <a:p>
              <a:pPr marL="182880">
                <a:lnSpc>
                  <a:spcPct val="95000"/>
                </a:lnSpc>
                <a:spcAft>
                  <a:spcPts val="0"/>
                </a:spcAft>
                <a:defRPr/>
              </a:pPr>
              <a:r>
                <a:rPr lang="en-US" sz="1600" b="1" i="1" dirty="0">
                  <a:solidFill>
                    <a:schemeClr val="tx2">
                      <a:lumMod val="75000"/>
                    </a:schemeClr>
                  </a:solidFill>
                  <a:effectLst>
                    <a:outerShdw blurRad="38100" dist="38100" dir="2700000" algn="tl">
                      <a:srgbClr val="000000">
                        <a:alpha val="43137"/>
                      </a:srgbClr>
                    </a:outerShdw>
                  </a:effectLst>
                  <a:latin typeface="Cambria" pitchFamily="18" charset="0"/>
                </a:rPr>
                <a:t>(</a:t>
              </a:r>
              <a:r>
                <a:rPr lang="uk-UA" sz="1600" b="1" i="1" dirty="0">
                  <a:solidFill>
                    <a:schemeClr val="tx2">
                      <a:lumMod val="75000"/>
                    </a:schemeClr>
                  </a:solidFill>
                  <a:effectLst>
                    <a:outerShdw blurRad="38100" dist="38100" dir="2700000" algn="tl">
                      <a:srgbClr val="000000">
                        <a:alpha val="43137"/>
                      </a:srgbClr>
                    </a:outerShdw>
                  </a:effectLst>
                  <a:latin typeface="Cambria" pitchFamily="18" charset="0"/>
                </a:rPr>
                <a:t>Умовно</a:t>
              </a:r>
              <a:r>
                <a:rPr lang="en-US" sz="1600" b="1" i="1" dirty="0">
                  <a:solidFill>
                    <a:schemeClr val="tx2">
                      <a:lumMod val="75000"/>
                    </a:schemeClr>
                  </a:solidFill>
                  <a:effectLst>
                    <a:outerShdw blurRad="38100" dist="38100" dir="2700000" algn="tl">
                      <a:srgbClr val="000000">
                        <a:alpha val="43137"/>
                      </a:srgbClr>
                    </a:outerShdw>
                  </a:effectLst>
                  <a:latin typeface="Cambria" pitchFamily="18" charset="0"/>
                </a:rPr>
                <a:t>)</a:t>
              </a:r>
              <a:endParaRPr lang="uk-UA" sz="1600" b="1" i="1" dirty="0">
                <a:solidFill>
                  <a:schemeClr val="tx2">
                    <a:lumMod val="75000"/>
                  </a:schemeClr>
                </a:solidFill>
                <a:effectLst>
                  <a:outerShdw blurRad="38100" dist="38100" dir="2700000" algn="tl">
                    <a:srgbClr val="000000">
                      <a:alpha val="43137"/>
                    </a:srgbClr>
                  </a:outerShdw>
                </a:effectLst>
                <a:latin typeface="Cambria" pitchFamily="18" charset="0"/>
              </a:endParaRPr>
            </a:p>
          </p:txBody>
        </p:sp>
      </p:grpSp>
      <p:sp>
        <p:nvSpPr>
          <p:cNvPr id="19" name="Плюс 18"/>
          <p:cNvSpPr/>
          <p:nvPr/>
        </p:nvSpPr>
        <p:spPr>
          <a:xfrm>
            <a:off x="6813552" y="3400427"/>
            <a:ext cx="233363" cy="233363"/>
          </a:xfrm>
          <a:prstGeom prst="mathPlus">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uk-UA"/>
          </a:p>
        </p:txBody>
      </p:sp>
      <p:sp>
        <p:nvSpPr>
          <p:cNvPr id="20" name="Скругленный прямоугольник 19"/>
          <p:cNvSpPr/>
          <p:nvPr/>
        </p:nvSpPr>
        <p:spPr>
          <a:xfrm>
            <a:off x="5454650" y="3594100"/>
            <a:ext cx="2952750" cy="503238"/>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uk-UA" i="1" dirty="0">
                <a:solidFill>
                  <a:schemeClr val="tx1"/>
                </a:solidFill>
                <a:latin typeface="Times New Roman" panose="02020603050405020304" pitchFamily="18" charset="0"/>
                <a:cs typeface="Times New Roman" panose="02020603050405020304" pitchFamily="18" charset="0"/>
              </a:rPr>
              <a:t>Базова дотація</a:t>
            </a:r>
          </a:p>
        </p:txBody>
      </p:sp>
      <p:sp>
        <p:nvSpPr>
          <p:cNvPr id="22" name="Скругленный прямоугольник 21"/>
          <p:cNvSpPr/>
          <p:nvPr/>
        </p:nvSpPr>
        <p:spPr>
          <a:xfrm>
            <a:off x="5445127" y="4759325"/>
            <a:ext cx="2951163" cy="469900"/>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uk-UA" i="1" dirty="0">
                <a:solidFill>
                  <a:schemeClr val="tx1"/>
                </a:solidFill>
                <a:latin typeface="Times New Roman" panose="02020603050405020304" pitchFamily="18" charset="0"/>
                <a:cs typeface="Times New Roman" panose="02020603050405020304" pitchFamily="18" charset="0"/>
              </a:rPr>
              <a:t>Освітня субвенція</a:t>
            </a:r>
          </a:p>
        </p:txBody>
      </p:sp>
      <p:sp>
        <p:nvSpPr>
          <p:cNvPr id="23" name="Скругленный прямоугольник 22"/>
          <p:cNvSpPr/>
          <p:nvPr/>
        </p:nvSpPr>
        <p:spPr>
          <a:xfrm>
            <a:off x="5435600" y="5308600"/>
            <a:ext cx="2952750" cy="452438"/>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uk-UA" i="1" dirty="0">
                <a:solidFill>
                  <a:schemeClr val="tx1"/>
                </a:solidFill>
                <a:latin typeface="Times New Roman" panose="02020603050405020304" pitchFamily="18" charset="0"/>
                <a:cs typeface="Times New Roman" panose="02020603050405020304" pitchFamily="18" charset="0"/>
              </a:rPr>
              <a:t>Медична субвенція</a:t>
            </a:r>
          </a:p>
        </p:txBody>
      </p:sp>
      <p:cxnSp>
        <p:nvCxnSpPr>
          <p:cNvPr id="25" name="Прямая соединительная линия 24"/>
          <p:cNvCxnSpPr/>
          <p:nvPr/>
        </p:nvCxnSpPr>
        <p:spPr>
          <a:xfrm>
            <a:off x="330200" y="4149725"/>
            <a:ext cx="87503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6" name="Скругленный прямоугольник 25"/>
          <p:cNvSpPr/>
          <p:nvPr/>
        </p:nvSpPr>
        <p:spPr>
          <a:xfrm>
            <a:off x="5454650" y="4192588"/>
            <a:ext cx="2952750" cy="476250"/>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uk-UA" i="1" dirty="0">
                <a:solidFill>
                  <a:schemeClr val="tx1"/>
                </a:solidFill>
                <a:latin typeface="Times New Roman" panose="02020603050405020304" pitchFamily="18" charset="0"/>
                <a:cs typeface="Times New Roman" panose="02020603050405020304" pitchFamily="18" charset="0"/>
              </a:rPr>
              <a:t>Соціальні субвенції</a:t>
            </a:r>
          </a:p>
        </p:txBody>
      </p:sp>
      <p:sp>
        <p:nvSpPr>
          <p:cNvPr id="32" name="Прямоугольник 31"/>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33" name="Прямоугольник 32"/>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34" name="Прямоугольник 33"/>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35" name="Рисунок 34"/>
          <p:cNvPicPr>
            <a:picLocks noChangeAspect="1"/>
          </p:cNvPicPr>
          <p:nvPr/>
        </p:nvPicPr>
        <p:blipFill>
          <a:blip r:embed="rId2"/>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pic>
        <p:nvPicPr>
          <p:cNvPr id="26646"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5246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468315" y="1879600"/>
            <a:ext cx="3076575" cy="4933950"/>
          </a:xfrm>
          <a:prstGeom prst="roundRect">
            <a:avLst>
              <a:gd name="adj" fmla="val 8247"/>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p>
        </p:txBody>
      </p:sp>
      <p:sp>
        <p:nvSpPr>
          <p:cNvPr id="7" name="Заголовок 1"/>
          <p:cNvSpPr txBox="1">
            <a:spLocks/>
          </p:cNvSpPr>
          <p:nvPr/>
        </p:nvSpPr>
        <p:spPr bwMode="auto">
          <a:xfrm>
            <a:off x="44173" y="742953"/>
            <a:ext cx="91154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anchor="ctr"/>
          <a:lstStyle/>
          <a:p>
            <a:pPr marL="182880" algn="ctr">
              <a:lnSpc>
                <a:spcPct val="75000"/>
              </a:lnSpc>
              <a:spcAft>
                <a:spcPts val="0"/>
              </a:spcAft>
              <a:defRPr/>
            </a:pPr>
            <a:r>
              <a:rPr lang="uk-UA" sz="2400" b="1" dirty="0">
                <a:solidFill>
                  <a:schemeClr val="tx2">
                    <a:lumMod val="75000"/>
                  </a:schemeClr>
                </a:solidFill>
                <a:effectLst>
                  <a:outerShdw blurRad="38100" dist="38100" dir="2700000" algn="tl">
                    <a:srgbClr val="000000">
                      <a:alpha val="43137"/>
                    </a:srgbClr>
                  </a:outerShdw>
                </a:effectLst>
                <a:latin typeface="Cambria" pitchFamily="18" charset="0"/>
              </a:rPr>
              <a:t>ДЖЕРЕЛА ФІНАНСУВАННЯ ВЛАСНИХ ПОВНОВАЖЕНЬ</a:t>
            </a:r>
          </a:p>
        </p:txBody>
      </p:sp>
      <p:sp>
        <p:nvSpPr>
          <p:cNvPr id="8" name="Прямоугольник с двумя скругленными противолежащими углами 7"/>
          <p:cNvSpPr/>
          <p:nvPr/>
        </p:nvSpPr>
        <p:spPr>
          <a:xfrm>
            <a:off x="423863" y="1708150"/>
            <a:ext cx="3154362" cy="495300"/>
          </a:xfrm>
          <a:prstGeom prst="round2DiagRect">
            <a:avLst/>
          </a:prstGeom>
          <a:ln/>
        </p:spPr>
        <p:style>
          <a:lnRef idx="3">
            <a:schemeClr val="lt1"/>
          </a:lnRef>
          <a:fillRef idx="1">
            <a:schemeClr val="accent1"/>
          </a:fillRef>
          <a:effectRef idx="1">
            <a:schemeClr val="accent1"/>
          </a:effectRef>
          <a:fontRef idx="minor">
            <a:schemeClr val="lt1"/>
          </a:fontRef>
        </p:style>
        <p:txBody>
          <a:bodyPr anchor="ctr"/>
          <a:lstStyle/>
          <a:p>
            <a:pPr algn="ctr">
              <a:defRPr/>
            </a:pPr>
            <a:r>
              <a:rPr lang="uk-UA"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Власні повноваження</a:t>
            </a:r>
          </a:p>
        </p:txBody>
      </p:sp>
      <p:sp>
        <p:nvSpPr>
          <p:cNvPr id="11" name="Скругленный прямоугольник 10"/>
          <p:cNvSpPr/>
          <p:nvPr/>
        </p:nvSpPr>
        <p:spPr>
          <a:xfrm>
            <a:off x="520700" y="2355850"/>
            <a:ext cx="2952750" cy="425450"/>
          </a:xfrm>
          <a:prstGeom prst="round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uk-UA" i="1" dirty="0">
                <a:latin typeface="Times New Roman" panose="02020603050405020304" pitchFamily="18" charset="0"/>
                <a:cs typeface="Times New Roman" panose="02020603050405020304" pitchFamily="18" charset="0"/>
              </a:rPr>
              <a:t>Транспорт, дорожнє </a:t>
            </a:r>
            <a:r>
              <a:rPr lang="uk-UA" i="1" dirty="0" err="1">
                <a:latin typeface="Times New Roman" panose="02020603050405020304" pitchFamily="18" charset="0"/>
                <a:cs typeface="Times New Roman" panose="02020603050405020304" pitchFamily="18" charset="0"/>
              </a:rPr>
              <a:t>госп</a:t>
            </a:r>
            <a:r>
              <a:rPr lang="uk-UA" i="1" dirty="0">
                <a:latin typeface="Times New Roman" panose="02020603050405020304" pitchFamily="18" charset="0"/>
                <a:cs typeface="Times New Roman" panose="02020603050405020304" pitchFamily="18" charset="0"/>
              </a:rPr>
              <a:t>.</a:t>
            </a:r>
          </a:p>
        </p:txBody>
      </p:sp>
      <p:sp>
        <p:nvSpPr>
          <p:cNvPr id="12" name="Скругленный прямоугольник 11"/>
          <p:cNvSpPr/>
          <p:nvPr/>
        </p:nvSpPr>
        <p:spPr>
          <a:xfrm>
            <a:off x="533400" y="4919665"/>
            <a:ext cx="2952750" cy="503237"/>
          </a:xfrm>
          <a:prstGeom prst="round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uk-UA" i="1" dirty="0">
                <a:latin typeface="Times New Roman" panose="02020603050405020304" pitchFamily="18" charset="0"/>
                <a:cs typeface="Times New Roman" panose="02020603050405020304" pitchFamily="18" charset="0"/>
              </a:rPr>
              <a:t>Благоустрій</a:t>
            </a:r>
          </a:p>
        </p:txBody>
      </p:sp>
      <p:sp>
        <p:nvSpPr>
          <p:cNvPr id="13" name="Скругленный прямоугольник 12"/>
          <p:cNvSpPr/>
          <p:nvPr/>
        </p:nvSpPr>
        <p:spPr>
          <a:xfrm>
            <a:off x="520700" y="5564190"/>
            <a:ext cx="2952750" cy="503237"/>
          </a:xfrm>
          <a:prstGeom prst="round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uk-UA" i="1" dirty="0">
                <a:latin typeface="Times New Roman" panose="02020603050405020304" pitchFamily="18" charset="0"/>
                <a:cs typeface="Times New Roman" panose="02020603050405020304" pitchFamily="18" charset="0"/>
              </a:rPr>
              <a:t>Природоохоронні заходи місцевого значення</a:t>
            </a:r>
          </a:p>
        </p:txBody>
      </p:sp>
      <p:sp>
        <p:nvSpPr>
          <p:cNvPr id="14" name="Скругленный прямоугольник 13"/>
          <p:cNvSpPr/>
          <p:nvPr/>
        </p:nvSpPr>
        <p:spPr>
          <a:xfrm>
            <a:off x="533400" y="4470402"/>
            <a:ext cx="2952750" cy="358775"/>
          </a:xfrm>
          <a:prstGeom prst="round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uk-UA" i="1" dirty="0">
                <a:latin typeface="Times New Roman" panose="02020603050405020304" pitchFamily="18" charset="0"/>
                <a:cs typeface="Times New Roman" panose="02020603050405020304" pitchFamily="18" charset="0"/>
              </a:rPr>
              <a:t>Інша економічна діяльність</a:t>
            </a:r>
          </a:p>
        </p:txBody>
      </p:sp>
      <p:sp>
        <p:nvSpPr>
          <p:cNvPr id="15" name="Скругленный прямоугольник 14"/>
          <p:cNvSpPr/>
          <p:nvPr/>
        </p:nvSpPr>
        <p:spPr>
          <a:xfrm>
            <a:off x="520700" y="2851150"/>
            <a:ext cx="2952750" cy="401638"/>
          </a:xfrm>
          <a:prstGeom prst="round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uk-UA" i="1" dirty="0">
                <a:latin typeface="Times New Roman" panose="02020603050405020304" pitchFamily="18" charset="0"/>
                <a:cs typeface="Times New Roman" panose="02020603050405020304" pitchFamily="18" charset="0"/>
              </a:rPr>
              <a:t>Житлово-комунальне </a:t>
            </a:r>
            <a:r>
              <a:rPr lang="uk-UA" i="1" dirty="0" err="1">
                <a:latin typeface="Times New Roman" panose="02020603050405020304" pitchFamily="18" charset="0"/>
                <a:cs typeface="Times New Roman" panose="02020603050405020304" pitchFamily="18" charset="0"/>
              </a:rPr>
              <a:t>госп</a:t>
            </a:r>
            <a:r>
              <a:rPr lang="uk-UA" i="1" dirty="0">
                <a:latin typeface="Times New Roman" panose="02020603050405020304" pitchFamily="18" charset="0"/>
                <a:cs typeface="Times New Roman" panose="02020603050405020304" pitchFamily="18" charset="0"/>
              </a:rPr>
              <a:t>.</a:t>
            </a:r>
          </a:p>
        </p:txBody>
      </p:sp>
      <p:sp>
        <p:nvSpPr>
          <p:cNvPr id="16" name="Скругленный прямоугольник 15"/>
          <p:cNvSpPr/>
          <p:nvPr/>
        </p:nvSpPr>
        <p:spPr>
          <a:xfrm>
            <a:off x="520700" y="3309938"/>
            <a:ext cx="2952750" cy="392112"/>
          </a:xfrm>
          <a:prstGeom prst="round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uk-UA" i="1" dirty="0">
                <a:latin typeface="Times New Roman" panose="02020603050405020304" pitchFamily="18" charset="0"/>
                <a:cs typeface="Times New Roman" panose="02020603050405020304" pitchFamily="18" charset="0"/>
              </a:rPr>
              <a:t>Сільське господарство</a:t>
            </a:r>
          </a:p>
        </p:txBody>
      </p:sp>
      <p:grpSp>
        <p:nvGrpSpPr>
          <p:cNvPr id="27659" name="Группа 1"/>
          <p:cNvGrpSpPr>
            <a:grpSpLocks/>
          </p:cNvGrpSpPr>
          <p:nvPr/>
        </p:nvGrpSpPr>
        <p:grpSpPr bwMode="auto">
          <a:xfrm>
            <a:off x="5004048" y="1671370"/>
            <a:ext cx="3221037" cy="4887913"/>
            <a:chOff x="5292080" y="2673328"/>
            <a:chExt cx="3096344" cy="5262876"/>
          </a:xfrm>
        </p:grpSpPr>
        <p:sp>
          <p:nvSpPr>
            <p:cNvPr id="21" name="Скругленный прямоугольник 20"/>
            <p:cNvSpPr/>
            <p:nvPr/>
          </p:nvSpPr>
          <p:spPr>
            <a:xfrm>
              <a:off x="5437054" y="2796396"/>
              <a:ext cx="2951370" cy="5073145"/>
            </a:xfrm>
            <a:prstGeom prst="roundRect">
              <a:avLst/>
            </a:prstGeom>
            <a:solidFill>
              <a:schemeClr val="accent3">
                <a:lumMod val="20000"/>
                <a:lumOff val="80000"/>
                <a:alpha val="19000"/>
              </a:schemeClr>
            </a:solidFill>
            <a:ln w="15875">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p>
          </p:txBody>
        </p:sp>
        <p:sp>
          <p:nvSpPr>
            <p:cNvPr id="17" name="Скругленный прямоугольник 16"/>
            <p:cNvSpPr/>
            <p:nvPr/>
          </p:nvSpPr>
          <p:spPr>
            <a:xfrm>
              <a:off x="5437054" y="2673328"/>
              <a:ext cx="2951370" cy="504238"/>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uk-UA" sz="1600" b="1"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Основні джерела</a:t>
              </a:r>
              <a:r>
                <a:rPr lang="uk-UA" sz="1600" i="1" dirty="0">
                  <a:solidFill>
                    <a:schemeClr val="tx1"/>
                  </a:solidFill>
                  <a:latin typeface="Times New Roman" panose="02020603050405020304" pitchFamily="18" charset="0"/>
                  <a:cs typeface="Times New Roman" panose="02020603050405020304" pitchFamily="18" charset="0"/>
                </a:rPr>
                <a:t> </a:t>
              </a:r>
              <a:r>
                <a:rPr lang="uk-UA" sz="1600" b="1" dirty="0">
                  <a:solidFill>
                    <a:schemeClr val="dk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покриття</a:t>
              </a:r>
            </a:p>
          </p:txBody>
        </p:sp>
        <p:sp>
          <p:nvSpPr>
            <p:cNvPr id="18" name="Заголовок 1"/>
            <p:cNvSpPr txBox="1">
              <a:spLocks/>
            </p:cNvSpPr>
            <p:nvPr/>
          </p:nvSpPr>
          <p:spPr bwMode="auto">
            <a:xfrm>
              <a:off x="5292080" y="3526260"/>
              <a:ext cx="3064298" cy="440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anchor="ctr"/>
            <a:lstStyle/>
            <a:p>
              <a:pPr marL="468630" indent="-285750">
                <a:lnSpc>
                  <a:spcPct val="95000"/>
                </a:lnSpc>
                <a:spcBef>
                  <a:spcPts val="300"/>
                </a:spcBef>
                <a:spcAft>
                  <a:spcPts val="0"/>
                </a:spcAft>
                <a:buFont typeface="Arial" panose="020B0604020202020204" pitchFamily="34" charset="0"/>
                <a:buChar char="•"/>
                <a:defRPr/>
              </a:pPr>
              <a:r>
                <a:rPr lang="uk-UA" sz="1550" i="1" dirty="0">
                  <a:solidFill>
                    <a:schemeClr val="tx2">
                      <a:lumMod val="75000"/>
                    </a:schemeClr>
                  </a:solidFill>
                  <a:effectLst>
                    <a:outerShdw blurRad="38100" dist="38100" dir="2700000" algn="tl">
                      <a:srgbClr val="000000">
                        <a:alpha val="43137"/>
                      </a:srgbClr>
                    </a:outerShdw>
                  </a:effectLst>
                  <a:latin typeface="Cambria" pitchFamily="18" charset="0"/>
                </a:rPr>
                <a:t>Податок на прибуток </a:t>
              </a:r>
            </a:p>
            <a:p>
              <a:pPr marL="468630" indent="-285750">
                <a:lnSpc>
                  <a:spcPct val="95000"/>
                </a:lnSpc>
                <a:spcBef>
                  <a:spcPts val="300"/>
                </a:spcBef>
                <a:spcAft>
                  <a:spcPts val="0"/>
                </a:spcAft>
                <a:buFont typeface="Arial" panose="020B0604020202020204" pitchFamily="34" charset="0"/>
                <a:buChar char="•"/>
                <a:defRPr/>
              </a:pPr>
              <a:r>
                <a:rPr lang="uk-UA" sz="1550" i="1" dirty="0">
                  <a:solidFill>
                    <a:schemeClr val="tx2">
                      <a:lumMod val="75000"/>
                    </a:schemeClr>
                  </a:solidFill>
                  <a:effectLst>
                    <a:outerShdw blurRad="38100" dist="38100" dir="2700000" algn="tl">
                      <a:srgbClr val="000000">
                        <a:alpha val="43137"/>
                      </a:srgbClr>
                    </a:outerShdw>
                  </a:effectLst>
                  <a:latin typeface="Cambria" pitchFamily="18" charset="0"/>
                </a:rPr>
                <a:t>Плата за ліцензії</a:t>
              </a:r>
            </a:p>
            <a:p>
              <a:pPr marL="468630" indent="-285750">
                <a:lnSpc>
                  <a:spcPct val="95000"/>
                </a:lnSpc>
                <a:spcBef>
                  <a:spcPts val="300"/>
                </a:spcBef>
                <a:spcAft>
                  <a:spcPts val="0"/>
                </a:spcAft>
                <a:buFont typeface="Arial" panose="020B0604020202020204" pitchFamily="34" charset="0"/>
                <a:buChar char="•"/>
                <a:defRPr/>
              </a:pPr>
              <a:r>
                <a:rPr lang="uk-UA" sz="1550" i="1" dirty="0">
                  <a:solidFill>
                    <a:schemeClr val="tx2">
                      <a:lumMod val="75000"/>
                    </a:schemeClr>
                  </a:solidFill>
                  <a:effectLst>
                    <a:outerShdw blurRad="38100" dist="38100" dir="2700000" algn="tl">
                      <a:srgbClr val="000000">
                        <a:alpha val="43137"/>
                      </a:srgbClr>
                    </a:outerShdw>
                  </a:effectLst>
                  <a:latin typeface="Cambria" pitchFamily="18" charset="0"/>
                </a:rPr>
                <a:t>Плата за землю</a:t>
              </a:r>
            </a:p>
            <a:p>
              <a:pPr marL="468630" indent="-285750">
                <a:lnSpc>
                  <a:spcPct val="95000"/>
                </a:lnSpc>
                <a:spcBef>
                  <a:spcPts val="300"/>
                </a:spcBef>
                <a:spcAft>
                  <a:spcPts val="0"/>
                </a:spcAft>
                <a:buFont typeface="Arial" panose="020B0604020202020204" pitchFamily="34" charset="0"/>
                <a:buChar char="•"/>
                <a:defRPr/>
              </a:pPr>
              <a:r>
                <a:rPr lang="uk-UA" sz="1550" i="1" dirty="0">
                  <a:solidFill>
                    <a:schemeClr val="tx2">
                      <a:lumMod val="75000"/>
                    </a:schemeClr>
                  </a:solidFill>
                  <a:effectLst>
                    <a:outerShdw blurRad="38100" dist="38100" dir="2700000" algn="tl">
                      <a:srgbClr val="000000">
                        <a:alpha val="43137"/>
                      </a:srgbClr>
                    </a:outerShdw>
                  </a:effectLst>
                  <a:latin typeface="Cambria" pitchFamily="18" charset="0"/>
                </a:rPr>
                <a:t>Єдиний податок</a:t>
              </a:r>
            </a:p>
            <a:p>
              <a:pPr marL="468630" indent="-285750">
                <a:lnSpc>
                  <a:spcPct val="95000"/>
                </a:lnSpc>
                <a:spcBef>
                  <a:spcPts val="300"/>
                </a:spcBef>
                <a:spcAft>
                  <a:spcPts val="0"/>
                </a:spcAft>
                <a:buFont typeface="Arial" panose="020B0604020202020204" pitchFamily="34" charset="0"/>
                <a:buChar char="•"/>
                <a:defRPr/>
              </a:pPr>
              <a:r>
                <a:rPr lang="uk-UA" sz="1550" i="1" dirty="0">
                  <a:solidFill>
                    <a:schemeClr val="tx2">
                      <a:lumMod val="75000"/>
                    </a:schemeClr>
                  </a:solidFill>
                  <a:effectLst>
                    <a:outerShdw blurRad="38100" dist="38100" dir="2700000" algn="tl">
                      <a:srgbClr val="000000">
                        <a:alpha val="43137"/>
                      </a:srgbClr>
                    </a:outerShdw>
                  </a:effectLst>
                  <a:latin typeface="Cambria" pitchFamily="18" charset="0"/>
                </a:rPr>
                <a:t>Податок на майно</a:t>
              </a:r>
            </a:p>
            <a:p>
              <a:pPr marL="468630" indent="-285750">
                <a:lnSpc>
                  <a:spcPct val="95000"/>
                </a:lnSpc>
                <a:spcBef>
                  <a:spcPts val="300"/>
                </a:spcBef>
                <a:spcAft>
                  <a:spcPts val="0"/>
                </a:spcAft>
                <a:buFont typeface="Arial" panose="020B0604020202020204" pitchFamily="34" charset="0"/>
                <a:buChar char="•"/>
                <a:defRPr/>
              </a:pPr>
              <a:r>
                <a:rPr lang="uk-UA" sz="1550" i="1" dirty="0">
                  <a:solidFill>
                    <a:schemeClr val="tx2">
                      <a:lumMod val="75000"/>
                    </a:schemeClr>
                  </a:solidFill>
                  <a:effectLst>
                    <a:outerShdw blurRad="38100" dist="38100" dir="2700000" algn="tl">
                      <a:srgbClr val="000000">
                        <a:alpha val="43137"/>
                      </a:srgbClr>
                    </a:outerShdw>
                  </a:effectLst>
                  <a:latin typeface="Cambria" pitchFamily="18" charset="0"/>
                </a:rPr>
                <a:t>Адміністративні штрафи та санкції</a:t>
              </a:r>
            </a:p>
            <a:p>
              <a:pPr marL="468630" indent="-285750">
                <a:lnSpc>
                  <a:spcPct val="95000"/>
                </a:lnSpc>
                <a:spcBef>
                  <a:spcPts val="300"/>
                </a:spcBef>
                <a:spcAft>
                  <a:spcPts val="0"/>
                </a:spcAft>
                <a:buFont typeface="Arial" panose="020B0604020202020204" pitchFamily="34" charset="0"/>
                <a:buChar char="•"/>
                <a:defRPr/>
              </a:pPr>
              <a:r>
                <a:rPr lang="uk-UA" sz="1550" i="1" dirty="0">
                  <a:solidFill>
                    <a:schemeClr val="tx2">
                      <a:lumMod val="75000"/>
                    </a:schemeClr>
                  </a:solidFill>
                  <a:effectLst>
                    <a:outerShdw blurRad="38100" dist="38100" dir="2700000" algn="tl">
                      <a:srgbClr val="000000">
                        <a:alpha val="43137"/>
                      </a:srgbClr>
                    </a:outerShdw>
                  </a:effectLst>
                  <a:latin typeface="Cambria" pitchFamily="18" charset="0"/>
                </a:rPr>
                <a:t>Плата за розміщення тимчасово вільних коштів</a:t>
              </a:r>
            </a:p>
            <a:p>
              <a:pPr marL="468630" indent="-285750">
                <a:lnSpc>
                  <a:spcPct val="95000"/>
                </a:lnSpc>
                <a:spcBef>
                  <a:spcPts val="300"/>
                </a:spcBef>
                <a:spcAft>
                  <a:spcPts val="0"/>
                </a:spcAft>
                <a:buFont typeface="Arial" panose="020B0604020202020204" pitchFamily="34" charset="0"/>
                <a:buChar char="•"/>
                <a:defRPr/>
              </a:pPr>
              <a:r>
                <a:rPr lang="uk-UA" sz="1550" i="1" dirty="0">
                  <a:solidFill>
                    <a:schemeClr val="tx2">
                      <a:lumMod val="75000"/>
                    </a:schemeClr>
                  </a:solidFill>
                  <a:effectLst>
                    <a:outerShdw blurRad="38100" dist="38100" dir="2700000" algn="tl">
                      <a:srgbClr val="000000">
                        <a:alpha val="43137"/>
                      </a:srgbClr>
                    </a:outerShdw>
                  </a:effectLst>
                  <a:latin typeface="Cambria" pitchFamily="18" charset="0"/>
                </a:rPr>
                <a:t>Плата за надання адміністративних послуг</a:t>
              </a:r>
            </a:p>
            <a:p>
              <a:pPr marL="468630" indent="-285750">
                <a:lnSpc>
                  <a:spcPct val="95000"/>
                </a:lnSpc>
                <a:spcBef>
                  <a:spcPts val="300"/>
                </a:spcBef>
                <a:spcAft>
                  <a:spcPts val="0"/>
                </a:spcAft>
                <a:buFont typeface="Arial" panose="020B0604020202020204" pitchFamily="34" charset="0"/>
                <a:buChar char="•"/>
                <a:defRPr/>
              </a:pPr>
              <a:r>
                <a:rPr lang="uk-UA" sz="1550" i="1" dirty="0">
                  <a:solidFill>
                    <a:schemeClr val="tx2">
                      <a:lumMod val="75000"/>
                    </a:schemeClr>
                  </a:solidFill>
                  <a:effectLst>
                    <a:outerShdw blurRad="38100" dist="38100" dir="2700000" algn="tl">
                      <a:srgbClr val="000000">
                        <a:alpha val="43137"/>
                      </a:srgbClr>
                    </a:outerShdw>
                  </a:effectLst>
                  <a:latin typeface="Cambria" pitchFamily="18" charset="0"/>
                </a:rPr>
                <a:t>Акцизний податок з роздрібної  торгівлі підакцизних товарів</a:t>
              </a:r>
            </a:p>
            <a:p>
              <a:pPr marL="468630" indent="-285750">
                <a:lnSpc>
                  <a:spcPct val="95000"/>
                </a:lnSpc>
                <a:spcBef>
                  <a:spcPts val="300"/>
                </a:spcBef>
                <a:spcAft>
                  <a:spcPts val="0"/>
                </a:spcAft>
                <a:buFont typeface="Arial" panose="020B0604020202020204" pitchFamily="34" charset="0"/>
                <a:buChar char="•"/>
                <a:defRPr/>
              </a:pPr>
              <a:r>
                <a:rPr lang="uk-UA" sz="1550" i="1" dirty="0">
                  <a:solidFill>
                    <a:schemeClr val="tx2">
                      <a:lumMod val="75000"/>
                    </a:schemeClr>
                  </a:solidFill>
                  <a:effectLst>
                    <a:outerShdw blurRad="38100" dist="38100" dir="2700000" algn="tl">
                      <a:srgbClr val="000000">
                        <a:alpha val="43137"/>
                      </a:srgbClr>
                    </a:outerShdw>
                  </a:effectLst>
                  <a:latin typeface="Cambria" pitchFamily="18" charset="0"/>
                </a:rPr>
                <a:t>Екологічний податок – 80%</a:t>
              </a:r>
            </a:p>
            <a:p>
              <a:pPr marL="468630" indent="-285750">
                <a:lnSpc>
                  <a:spcPct val="95000"/>
                </a:lnSpc>
                <a:spcBef>
                  <a:spcPts val="300"/>
                </a:spcBef>
                <a:spcAft>
                  <a:spcPts val="0"/>
                </a:spcAft>
                <a:buFont typeface="Arial" panose="020B0604020202020204" pitchFamily="34" charset="0"/>
                <a:buChar char="•"/>
                <a:defRPr/>
              </a:pPr>
              <a:r>
                <a:rPr lang="uk-UA" sz="1550" i="1" dirty="0">
                  <a:solidFill>
                    <a:schemeClr val="tx2">
                      <a:lumMod val="75000"/>
                    </a:schemeClr>
                  </a:solidFill>
                  <a:effectLst>
                    <a:outerShdw blurRad="38100" dist="38100" dir="2700000" algn="tl">
                      <a:srgbClr val="000000">
                        <a:alpha val="43137"/>
                      </a:srgbClr>
                    </a:outerShdw>
                  </a:effectLst>
                  <a:latin typeface="Cambria" pitchFamily="18" charset="0"/>
                </a:rPr>
                <a:t>Орендна плата за майно комунальної власності</a:t>
              </a:r>
            </a:p>
            <a:p>
              <a:pPr marL="468630" indent="-285750">
                <a:lnSpc>
                  <a:spcPct val="95000"/>
                </a:lnSpc>
                <a:spcBef>
                  <a:spcPts val="300"/>
                </a:spcBef>
                <a:spcAft>
                  <a:spcPts val="0"/>
                </a:spcAft>
                <a:buFont typeface="Arial" panose="020B0604020202020204" pitchFamily="34" charset="0"/>
                <a:buChar char="•"/>
                <a:defRPr/>
              </a:pPr>
              <a:endParaRPr lang="uk-UA" sz="1550" i="1" dirty="0">
                <a:solidFill>
                  <a:schemeClr val="tx2">
                    <a:lumMod val="75000"/>
                  </a:schemeClr>
                </a:solidFill>
                <a:effectLst>
                  <a:outerShdw blurRad="38100" dist="38100" dir="2700000" algn="tl">
                    <a:srgbClr val="000000">
                      <a:alpha val="43137"/>
                    </a:srgbClr>
                  </a:outerShdw>
                </a:effectLst>
                <a:latin typeface="Cambria" pitchFamily="18" charset="0"/>
              </a:endParaRPr>
            </a:p>
            <a:p>
              <a:pPr marL="468630" indent="-285750">
                <a:lnSpc>
                  <a:spcPct val="95000"/>
                </a:lnSpc>
                <a:spcBef>
                  <a:spcPts val="300"/>
                </a:spcBef>
                <a:spcAft>
                  <a:spcPts val="0"/>
                </a:spcAft>
                <a:buFont typeface="Arial" panose="020B0604020202020204" pitchFamily="34" charset="0"/>
                <a:buChar char="•"/>
                <a:defRPr/>
              </a:pPr>
              <a:endParaRPr lang="uk-UA" sz="1550" i="1" dirty="0">
                <a:solidFill>
                  <a:schemeClr val="tx2">
                    <a:lumMod val="75000"/>
                  </a:schemeClr>
                </a:solidFill>
                <a:effectLst>
                  <a:outerShdw blurRad="38100" dist="38100" dir="2700000" algn="tl">
                    <a:srgbClr val="000000">
                      <a:alpha val="43137"/>
                    </a:srgbClr>
                  </a:outerShdw>
                </a:effectLst>
                <a:latin typeface="Cambria" pitchFamily="18" charset="0"/>
              </a:endParaRPr>
            </a:p>
          </p:txBody>
        </p:sp>
      </p:grpSp>
      <p:sp>
        <p:nvSpPr>
          <p:cNvPr id="24" name="Скругленный прямоугольник 23"/>
          <p:cNvSpPr/>
          <p:nvPr/>
        </p:nvSpPr>
        <p:spPr>
          <a:xfrm>
            <a:off x="533400" y="6073775"/>
            <a:ext cx="2952750" cy="503238"/>
          </a:xfrm>
          <a:prstGeom prst="round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uk-UA" i="1" dirty="0">
                <a:latin typeface="Times New Roman" panose="02020603050405020304" pitchFamily="18" charset="0"/>
                <a:cs typeface="Times New Roman" panose="02020603050405020304" pitchFamily="18" charset="0"/>
              </a:rPr>
              <a:t>Управління комунальним майном</a:t>
            </a:r>
          </a:p>
        </p:txBody>
      </p:sp>
      <p:sp>
        <p:nvSpPr>
          <p:cNvPr id="27" name="Скругленный прямоугольник 26"/>
          <p:cNvSpPr/>
          <p:nvPr/>
        </p:nvSpPr>
        <p:spPr>
          <a:xfrm>
            <a:off x="520700" y="3790952"/>
            <a:ext cx="2952750" cy="542925"/>
          </a:xfrm>
          <a:prstGeom prst="round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uk-UA" i="1" dirty="0">
                <a:latin typeface="Times New Roman" panose="02020603050405020304" pitchFamily="18" charset="0"/>
                <a:cs typeface="Times New Roman" panose="02020603050405020304" pitchFamily="18" charset="0"/>
              </a:rPr>
              <a:t>Місцеві програми</a:t>
            </a:r>
          </a:p>
          <a:p>
            <a:pPr algn="ctr">
              <a:defRPr/>
            </a:pPr>
            <a:r>
              <a:rPr lang="uk-UA" i="1" dirty="0">
                <a:latin typeface="Times New Roman" panose="02020603050405020304" pitchFamily="18" charset="0"/>
                <a:cs typeface="Times New Roman" panose="02020603050405020304" pitchFamily="18" charset="0"/>
              </a:rPr>
              <a:t> </a:t>
            </a:r>
            <a:r>
              <a:rPr lang="uk-UA" i="1" dirty="0" err="1">
                <a:latin typeface="Times New Roman" panose="02020603050405020304" pitchFamily="18" charset="0"/>
                <a:cs typeface="Times New Roman" panose="02020603050405020304" pitchFamily="18" charset="0"/>
              </a:rPr>
              <a:t>соц</a:t>
            </a:r>
            <a:r>
              <a:rPr lang="uk-UA" i="1" dirty="0">
                <a:latin typeface="Times New Roman" panose="02020603050405020304" pitchFamily="18" charset="0"/>
                <a:cs typeface="Times New Roman" panose="02020603050405020304" pitchFamily="18" charset="0"/>
              </a:rPr>
              <a:t>. захисту</a:t>
            </a:r>
          </a:p>
        </p:txBody>
      </p:sp>
      <p:sp>
        <p:nvSpPr>
          <p:cNvPr id="23" name="Заголовок 1"/>
          <p:cNvSpPr txBox="1">
            <a:spLocks/>
          </p:cNvSpPr>
          <p:nvPr/>
        </p:nvSpPr>
        <p:spPr bwMode="auto">
          <a:xfrm>
            <a:off x="3622396" y="1363471"/>
            <a:ext cx="12954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anchor="ctr"/>
          <a:lstStyle/>
          <a:p>
            <a:pPr marL="182880">
              <a:lnSpc>
                <a:spcPct val="95000"/>
              </a:lnSpc>
              <a:spcAft>
                <a:spcPts val="0"/>
              </a:spcAft>
              <a:defRPr/>
            </a:pPr>
            <a:r>
              <a:rPr lang="en-US" sz="1600" b="1" i="1" dirty="0">
                <a:solidFill>
                  <a:schemeClr val="tx2">
                    <a:lumMod val="75000"/>
                  </a:schemeClr>
                </a:solidFill>
                <a:effectLst>
                  <a:outerShdw blurRad="38100" dist="38100" dir="2700000" algn="tl">
                    <a:srgbClr val="000000">
                      <a:alpha val="43137"/>
                    </a:srgbClr>
                  </a:outerShdw>
                </a:effectLst>
                <a:latin typeface="Cambria" pitchFamily="18" charset="0"/>
              </a:rPr>
              <a:t>(</a:t>
            </a:r>
            <a:r>
              <a:rPr lang="uk-UA" sz="1600" b="1" i="1" dirty="0">
                <a:solidFill>
                  <a:schemeClr val="tx2">
                    <a:lumMod val="75000"/>
                  </a:schemeClr>
                </a:solidFill>
                <a:effectLst>
                  <a:outerShdw blurRad="38100" dist="38100" dir="2700000" algn="tl">
                    <a:srgbClr val="000000">
                      <a:alpha val="43137"/>
                    </a:srgbClr>
                  </a:outerShdw>
                </a:effectLst>
                <a:latin typeface="Cambria" pitchFamily="18" charset="0"/>
              </a:rPr>
              <a:t>Умовно</a:t>
            </a:r>
            <a:r>
              <a:rPr lang="en-US" sz="1600" b="1" i="1" dirty="0">
                <a:solidFill>
                  <a:schemeClr val="tx2">
                    <a:lumMod val="75000"/>
                  </a:schemeClr>
                </a:solidFill>
                <a:effectLst>
                  <a:outerShdw blurRad="38100" dist="38100" dir="2700000" algn="tl">
                    <a:srgbClr val="000000">
                      <a:alpha val="43137"/>
                    </a:srgbClr>
                  </a:outerShdw>
                </a:effectLst>
                <a:latin typeface="Cambria" pitchFamily="18" charset="0"/>
              </a:rPr>
              <a:t>)</a:t>
            </a:r>
            <a:endParaRPr lang="uk-UA" sz="1600" b="1" i="1" dirty="0">
              <a:solidFill>
                <a:schemeClr val="tx2">
                  <a:lumMod val="75000"/>
                </a:schemeClr>
              </a:solidFill>
              <a:effectLst>
                <a:outerShdw blurRad="38100" dist="38100" dir="2700000" algn="tl">
                  <a:srgbClr val="000000">
                    <a:alpha val="43137"/>
                  </a:srgbClr>
                </a:outerShdw>
              </a:effectLst>
              <a:latin typeface="Cambria" pitchFamily="18" charset="0"/>
            </a:endParaRPr>
          </a:p>
        </p:txBody>
      </p:sp>
      <p:pic>
        <p:nvPicPr>
          <p:cNvPr id="25" name="Рисунок 24"/>
          <p:cNvPicPr>
            <a:picLocks noChangeAspect="1"/>
          </p:cNvPicPr>
          <p:nvPr/>
        </p:nvPicPr>
        <p:blipFill>
          <a:blip r:embed="rId2"/>
          <a:stretch>
            <a:fillRect/>
          </a:stretch>
        </p:blipFill>
        <p:spPr>
          <a:xfrm>
            <a:off x="8143875" y="6143625"/>
            <a:ext cx="1030288" cy="541338"/>
          </a:xfrm>
          <a:prstGeom prst="rect">
            <a:avLst/>
          </a:prstGeom>
          <a:effectLst>
            <a:outerShdw blurRad="50800" dist="50800" dir="5400000" algn="ctr" rotWithShape="0">
              <a:srgbClr val="000000">
                <a:alpha val="0"/>
              </a:srgbClr>
            </a:outerShdw>
          </a:effectLst>
        </p:spPr>
      </p:pic>
      <p:sp>
        <p:nvSpPr>
          <p:cNvPr id="26" name="Прямоугольник 25"/>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28" name="Прямоугольник 27"/>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27666"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1687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0" name="Рисунок 9"/>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pic>
        <p:nvPicPr>
          <p:cNvPr id="11271"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5"/>
          <a:stretch>
            <a:fillRect/>
          </a:stretch>
        </p:blipFill>
        <p:spPr>
          <a:xfrm>
            <a:off x="440379" y="1236452"/>
            <a:ext cx="8458506" cy="5456659"/>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Діаграма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4" y="1627188"/>
            <a:ext cx="7077075"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7" name="Групувати 6"/>
          <p:cNvGrpSpPr>
            <a:grpSpLocks/>
          </p:cNvGrpSpPr>
          <p:nvPr/>
        </p:nvGrpSpPr>
        <p:grpSpPr bwMode="auto">
          <a:xfrm>
            <a:off x="195265" y="5232402"/>
            <a:ext cx="1222375" cy="263525"/>
            <a:chOff x="0" y="0"/>
            <a:chExt cx="1223471" cy="264694"/>
          </a:xfrm>
        </p:grpSpPr>
        <p:sp>
          <p:nvSpPr>
            <p:cNvPr id="8" name="Прямокутник 7"/>
            <p:cNvSpPr/>
            <p:nvPr/>
          </p:nvSpPr>
          <p:spPr>
            <a:xfrm>
              <a:off x="0" y="23919"/>
              <a:ext cx="281239" cy="223236"/>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9" name="Прямокутник 8"/>
            <p:cNvSpPr/>
            <p:nvPr/>
          </p:nvSpPr>
          <p:spPr>
            <a:xfrm>
              <a:off x="336852" y="0"/>
              <a:ext cx="886619" cy="264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115000"/>
                </a:lnSpc>
                <a:spcAft>
                  <a:spcPts val="1000"/>
                </a:spcAft>
                <a:defRPr/>
              </a:pPr>
              <a:r>
                <a:rPr lang="uk-UA" sz="1100" b="1" dirty="0">
                  <a:solidFill>
                    <a:srgbClr val="000000"/>
                  </a:solidFill>
                  <a:ea typeface="Calibri"/>
                  <a:cs typeface="Times New Roman"/>
                </a:rPr>
                <a:t>Освіта</a:t>
              </a:r>
              <a:endParaRPr lang="uk-UA" sz="1200" dirty="0">
                <a:ea typeface="Calibri"/>
                <a:cs typeface="Times New Roman"/>
              </a:endParaRPr>
            </a:p>
          </p:txBody>
        </p:sp>
      </p:grpSp>
      <p:grpSp>
        <p:nvGrpSpPr>
          <p:cNvPr id="31748" name="Групувати 9"/>
          <p:cNvGrpSpPr>
            <a:grpSpLocks/>
          </p:cNvGrpSpPr>
          <p:nvPr/>
        </p:nvGrpSpPr>
        <p:grpSpPr bwMode="auto">
          <a:xfrm>
            <a:off x="204788" y="5654675"/>
            <a:ext cx="2876550" cy="457200"/>
            <a:chOff x="0" y="16862"/>
            <a:chExt cx="2878718" cy="458124"/>
          </a:xfrm>
        </p:grpSpPr>
        <p:sp>
          <p:nvSpPr>
            <p:cNvPr id="11" name="Прямокутник 10"/>
            <p:cNvSpPr/>
            <p:nvPr/>
          </p:nvSpPr>
          <p:spPr>
            <a:xfrm>
              <a:off x="0" y="70946"/>
              <a:ext cx="281199" cy="22269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12" name="Прямокутник 11"/>
            <p:cNvSpPr/>
            <p:nvPr/>
          </p:nvSpPr>
          <p:spPr>
            <a:xfrm>
              <a:off x="427359" y="16862"/>
              <a:ext cx="2451359" cy="458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115000"/>
                </a:lnSpc>
                <a:spcAft>
                  <a:spcPts val="0"/>
                </a:spcAft>
                <a:defRPr/>
              </a:pPr>
              <a:r>
                <a:rPr lang="uk-UA" sz="1100" b="1" dirty="0">
                  <a:solidFill>
                    <a:srgbClr val="000000"/>
                  </a:solidFill>
                  <a:ea typeface="Calibri"/>
                  <a:cs typeface="Times New Roman"/>
                </a:rPr>
                <a:t>Соц. захист</a:t>
              </a:r>
              <a:endParaRPr lang="uk-UA" sz="1100" dirty="0">
                <a:ea typeface="Calibri"/>
                <a:cs typeface="Times New Roman"/>
              </a:endParaRPr>
            </a:p>
          </p:txBody>
        </p:sp>
      </p:grpSp>
      <p:grpSp>
        <p:nvGrpSpPr>
          <p:cNvPr id="31749" name="Групувати 12"/>
          <p:cNvGrpSpPr>
            <a:grpSpLocks/>
          </p:cNvGrpSpPr>
          <p:nvPr/>
        </p:nvGrpSpPr>
        <p:grpSpPr bwMode="auto">
          <a:xfrm>
            <a:off x="177802" y="6245225"/>
            <a:ext cx="2519363" cy="274638"/>
            <a:chOff x="0" y="5009"/>
            <a:chExt cx="2519680" cy="274874"/>
          </a:xfrm>
        </p:grpSpPr>
        <p:sp>
          <p:nvSpPr>
            <p:cNvPr id="14" name="Прямокутник 13"/>
            <p:cNvSpPr/>
            <p:nvPr/>
          </p:nvSpPr>
          <p:spPr>
            <a:xfrm>
              <a:off x="0" y="24075"/>
              <a:ext cx="281023" cy="22403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15" name="Прямокутник 14"/>
            <p:cNvSpPr/>
            <p:nvPr/>
          </p:nvSpPr>
          <p:spPr>
            <a:xfrm>
              <a:off x="398513" y="5009"/>
              <a:ext cx="2121167" cy="274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115000"/>
                </a:lnSpc>
                <a:spcAft>
                  <a:spcPts val="1000"/>
                </a:spcAft>
                <a:defRPr/>
              </a:pPr>
              <a:r>
                <a:rPr lang="uk-UA" sz="1100" b="1" dirty="0">
                  <a:solidFill>
                    <a:srgbClr val="000000"/>
                  </a:solidFill>
                  <a:ea typeface="Calibri"/>
                  <a:cs typeface="Times New Roman"/>
                </a:rPr>
                <a:t>Охорона здоров`я</a:t>
              </a:r>
              <a:endParaRPr lang="uk-UA" sz="1100" dirty="0">
                <a:ea typeface="Calibri"/>
                <a:cs typeface="Times New Roman"/>
              </a:endParaRPr>
            </a:p>
          </p:txBody>
        </p:sp>
      </p:grpSp>
      <p:grpSp>
        <p:nvGrpSpPr>
          <p:cNvPr id="31750" name="Групувати 15"/>
          <p:cNvGrpSpPr>
            <a:grpSpLocks/>
          </p:cNvGrpSpPr>
          <p:nvPr/>
        </p:nvGrpSpPr>
        <p:grpSpPr bwMode="auto">
          <a:xfrm>
            <a:off x="5062538" y="5857875"/>
            <a:ext cx="2570162" cy="254000"/>
            <a:chOff x="0" y="0"/>
            <a:chExt cx="2571495" cy="254513"/>
          </a:xfrm>
        </p:grpSpPr>
        <p:sp>
          <p:nvSpPr>
            <p:cNvPr id="17" name="Прямокутник 16"/>
            <p:cNvSpPr/>
            <p:nvPr/>
          </p:nvSpPr>
          <p:spPr>
            <a:xfrm>
              <a:off x="0" y="23861"/>
              <a:ext cx="290663" cy="230652"/>
            </a:xfrm>
            <a:prstGeom prst="rect">
              <a:avLst/>
            </a:prstGeom>
            <a:solidFill>
              <a:srgbClr val="FCD5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18" name="Прямокутник 17"/>
            <p:cNvSpPr/>
            <p:nvPr/>
          </p:nvSpPr>
          <p:spPr>
            <a:xfrm>
              <a:off x="360549" y="0"/>
              <a:ext cx="2210946" cy="2545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115000"/>
                </a:lnSpc>
                <a:spcAft>
                  <a:spcPts val="1000"/>
                </a:spcAft>
                <a:defRPr/>
              </a:pPr>
              <a:r>
                <a:rPr lang="uk-UA" sz="1100" b="1" dirty="0">
                  <a:solidFill>
                    <a:srgbClr val="000000"/>
                  </a:solidFill>
                  <a:ea typeface="Calibri"/>
                  <a:cs typeface="Times New Roman"/>
                </a:rPr>
                <a:t>ЖКГ</a:t>
              </a:r>
            </a:p>
          </p:txBody>
        </p:sp>
      </p:grpSp>
      <p:grpSp>
        <p:nvGrpSpPr>
          <p:cNvPr id="31751" name="Групувати 18"/>
          <p:cNvGrpSpPr>
            <a:grpSpLocks/>
          </p:cNvGrpSpPr>
          <p:nvPr/>
        </p:nvGrpSpPr>
        <p:grpSpPr bwMode="auto">
          <a:xfrm>
            <a:off x="1758952" y="5794375"/>
            <a:ext cx="2290763" cy="476250"/>
            <a:chOff x="1" y="-64299"/>
            <a:chExt cx="2292997" cy="478485"/>
          </a:xfrm>
        </p:grpSpPr>
        <p:sp>
          <p:nvSpPr>
            <p:cNvPr id="20" name="Прямокутник 19"/>
            <p:cNvSpPr/>
            <p:nvPr/>
          </p:nvSpPr>
          <p:spPr>
            <a:xfrm>
              <a:off x="1" y="25018"/>
              <a:ext cx="281262" cy="22329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21" name="Прямокутник 20"/>
            <p:cNvSpPr/>
            <p:nvPr/>
          </p:nvSpPr>
          <p:spPr>
            <a:xfrm>
              <a:off x="398853" y="-64299"/>
              <a:ext cx="1894145" cy="478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90000"/>
                </a:lnSpc>
                <a:spcAft>
                  <a:spcPts val="1000"/>
                </a:spcAft>
                <a:defRPr/>
              </a:pPr>
              <a:r>
                <a:rPr lang="uk-UA" sz="1100" b="1" dirty="0">
                  <a:solidFill>
                    <a:srgbClr val="000000"/>
                  </a:solidFill>
                  <a:ea typeface="Calibri"/>
                  <a:cs typeface="Times New Roman"/>
                </a:rPr>
                <a:t>Інші видатки</a:t>
              </a:r>
              <a:endParaRPr lang="uk-UA" sz="1100" dirty="0">
                <a:ea typeface="Calibri"/>
                <a:cs typeface="Times New Roman"/>
              </a:endParaRPr>
            </a:p>
          </p:txBody>
        </p:sp>
      </p:grpSp>
      <p:grpSp>
        <p:nvGrpSpPr>
          <p:cNvPr id="31752" name="Групувати 21"/>
          <p:cNvGrpSpPr>
            <a:grpSpLocks/>
          </p:cNvGrpSpPr>
          <p:nvPr/>
        </p:nvGrpSpPr>
        <p:grpSpPr bwMode="auto">
          <a:xfrm>
            <a:off x="1758952" y="6224590"/>
            <a:ext cx="2366963" cy="274637"/>
            <a:chOff x="1" y="0"/>
            <a:chExt cx="1591032" cy="188976"/>
          </a:xfrm>
        </p:grpSpPr>
        <p:sp>
          <p:nvSpPr>
            <p:cNvPr id="23" name="Прямокутник 22"/>
            <p:cNvSpPr/>
            <p:nvPr/>
          </p:nvSpPr>
          <p:spPr>
            <a:xfrm>
              <a:off x="1" y="24032"/>
              <a:ext cx="188875" cy="164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24" name="Прямокутник 23"/>
            <p:cNvSpPr/>
            <p:nvPr/>
          </p:nvSpPr>
          <p:spPr>
            <a:xfrm>
              <a:off x="235828" y="0"/>
              <a:ext cx="1355205" cy="188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115000"/>
                </a:lnSpc>
                <a:spcAft>
                  <a:spcPts val="1000"/>
                </a:spcAft>
                <a:defRPr/>
              </a:pPr>
              <a:r>
                <a:rPr lang="uk-UA" sz="1100" b="1" dirty="0">
                  <a:solidFill>
                    <a:srgbClr val="000000"/>
                  </a:solidFill>
                  <a:ea typeface="Calibri"/>
                  <a:cs typeface="Times New Roman"/>
                </a:rPr>
                <a:t>Державне управління</a:t>
              </a:r>
              <a:endParaRPr lang="uk-UA" sz="1100" dirty="0">
                <a:ea typeface="Calibri"/>
                <a:cs typeface="Times New Roman"/>
              </a:endParaRPr>
            </a:p>
          </p:txBody>
        </p:sp>
      </p:grpSp>
      <p:grpSp>
        <p:nvGrpSpPr>
          <p:cNvPr id="31753" name="Групувати 24"/>
          <p:cNvGrpSpPr>
            <a:grpSpLocks/>
          </p:cNvGrpSpPr>
          <p:nvPr/>
        </p:nvGrpSpPr>
        <p:grpSpPr bwMode="auto">
          <a:xfrm>
            <a:off x="3638550" y="6254752"/>
            <a:ext cx="1612900" cy="277813"/>
            <a:chOff x="2081" y="-3586"/>
            <a:chExt cx="1475483" cy="203230"/>
          </a:xfrm>
        </p:grpSpPr>
        <p:sp>
          <p:nvSpPr>
            <p:cNvPr id="26" name="Прямокутник 25"/>
            <p:cNvSpPr/>
            <p:nvPr/>
          </p:nvSpPr>
          <p:spPr>
            <a:xfrm>
              <a:off x="2081" y="30092"/>
              <a:ext cx="257048" cy="16490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27" name="Прямокутник 26"/>
            <p:cNvSpPr/>
            <p:nvPr/>
          </p:nvSpPr>
          <p:spPr>
            <a:xfrm>
              <a:off x="415972" y="-3586"/>
              <a:ext cx="1061592" cy="203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115000"/>
                </a:lnSpc>
                <a:spcAft>
                  <a:spcPts val="1000"/>
                </a:spcAft>
                <a:defRPr/>
              </a:pPr>
              <a:r>
                <a:rPr lang="uk-UA" sz="1100" b="1" dirty="0">
                  <a:solidFill>
                    <a:srgbClr val="000000"/>
                  </a:solidFill>
                  <a:ea typeface="Calibri"/>
                  <a:cs typeface="Times New Roman"/>
                </a:rPr>
                <a:t>Транспорт</a:t>
              </a:r>
              <a:endParaRPr lang="uk-UA" sz="1000" dirty="0">
                <a:ea typeface="Calibri"/>
                <a:cs typeface="Times New Roman"/>
              </a:endParaRPr>
            </a:p>
          </p:txBody>
        </p:sp>
      </p:grpSp>
      <p:grpSp>
        <p:nvGrpSpPr>
          <p:cNvPr id="31754" name="Групувати 27"/>
          <p:cNvGrpSpPr>
            <a:grpSpLocks/>
          </p:cNvGrpSpPr>
          <p:nvPr/>
        </p:nvGrpSpPr>
        <p:grpSpPr bwMode="auto">
          <a:xfrm>
            <a:off x="3660777" y="5776915"/>
            <a:ext cx="1128713" cy="282575"/>
            <a:chOff x="1" y="24285"/>
            <a:chExt cx="733779" cy="209813"/>
          </a:xfrm>
        </p:grpSpPr>
        <p:sp>
          <p:nvSpPr>
            <p:cNvPr id="29" name="Прямокутник 28"/>
            <p:cNvSpPr/>
            <p:nvPr/>
          </p:nvSpPr>
          <p:spPr>
            <a:xfrm>
              <a:off x="1" y="24285"/>
              <a:ext cx="183703" cy="16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30" name="Прямокутник 29"/>
            <p:cNvSpPr/>
            <p:nvPr/>
          </p:nvSpPr>
          <p:spPr>
            <a:xfrm>
              <a:off x="229113" y="45502"/>
              <a:ext cx="504667" cy="188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115000"/>
                </a:lnSpc>
                <a:spcAft>
                  <a:spcPts val="1000"/>
                </a:spcAft>
                <a:defRPr/>
              </a:pPr>
              <a:r>
                <a:rPr lang="uk-UA" sz="1100" b="1" dirty="0">
                  <a:solidFill>
                    <a:srgbClr val="000000"/>
                  </a:solidFill>
                  <a:ea typeface="Calibri"/>
                  <a:cs typeface="Times New Roman"/>
                </a:rPr>
                <a:t>Культура і мистецтво</a:t>
              </a:r>
              <a:endParaRPr lang="uk-UA" sz="1050" dirty="0">
                <a:ea typeface="Calibri"/>
                <a:cs typeface="Times New Roman"/>
              </a:endParaRPr>
            </a:p>
          </p:txBody>
        </p:sp>
      </p:grpSp>
      <p:grpSp>
        <p:nvGrpSpPr>
          <p:cNvPr id="31755" name="Групувати 30"/>
          <p:cNvGrpSpPr>
            <a:grpSpLocks/>
          </p:cNvGrpSpPr>
          <p:nvPr/>
        </p:nvGrpSpPr>
        <p:grpSpPr bwMode="auto">
          <a:xfrm>
            <a:off x="5056190" y="6199190"/>
            <a:ext cx="1489075" cy="358775"/>
            <a:chOff x="0" y="-65437"/>
            <a:chExt cx="1489276" cy="359459"/>
          </a:xfrm>
        </p:grpSpPr>
        <p:sp>
          <p:nvSpPr>
            <p:cNvPr id="32" name="Прямокутник 31"/>
            <p:cNvSpPr/>
            <p:nvPr/>
          </p:nvSpPr>
          <p:spPr>
            <a:xfrm>
              <a:off x="0" y="23632"/>
              <a:ext cx="290551" cy="230626"/>
            </a:xfrm>
            <a:prstGeom prst="rect">
              <a:avLst/>
            </a:prstGeom>
            <a:solidFill>
              <a:srgbClr val="FFFFFF"/>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33" name="Прямокутник 32"/>
            <p:cNvSpPr/>
            <p:nvPr/>
          </p:nvSpPr>
          <p:spPr>
            <a:xfrm>
              <a:off x="387402" y="-65437"/>
              <a:ext cx="1101874" cy="359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115000"/>
                </a:lnSpc>
                <a:spcAft>
                  <a:spcPts val="1000"/>
                </a:spcAft>
                <a:defRPr/>
              </a:pPr>
              <a:r>
                <a:rPr lang="uk-UA" sz="1100" b="1" dirty="0">
                  <a:solidFill>
                    <a:srgbClr val="000000"/>
                  </a:solidFill>
                  <a:ea typeface="Calibri"/>
                  <a:cs typeface="Times New Roman"/>
                </a:rPr>
                <a:t>Фізична культура і спорт</a:t>
              </a:r>
              <a:endParaRPr lang="uk-UA" sz="1000" dirty="0">
                <a:ea typeface="Calibri"/>
                <a:cs typeface="Times New Roman"/>
              </a:endParaRPr>
            </a:p>
          </p:txBody>
        </p:sp>
      </p:grpSp>
      <p:sp>
        <p:nvSpPr>
          <p:cNvPr id="35" name="Прямокутник 34"/>
          <p:cNvSpPr/>
          <p:nvPr/>
        </p:nvSpPr>
        <p:spPr>
          <a:xfrm>
            <a:off x="5146675" y="2189163"/>
            <a:ext cx="3562350" cy="2228850"/>
          </a:xfrm>
          <a:prstGeom prst="rect">
            <a:avLst/>
          </a:prstGeom>
          <a:solidFill>
            <a:sysClr val="window" lastClr="FFFFFF"/>
          </a:solidFill>
          <a:ln w="25400" cap="flat" cmpd="sng" algn="ctr">
            <a:solidFill>
              <a:srgbClr val="0070C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144000" tIns="180000" rIns="108000" bIns="180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05000"/>
              </a:lnSpc>
              <a:spcAft>
                <a:spcPts val="600"/>
              </a:spcAft>
              <a:defRPr/>
            </a:pPr>
            <a:r>
              <a:rPr lang="uk-UA" altLang="uk-UA" sz="1400" b="1" dirty="0">
                <a:solidFill>
                  <a:srgbClr val="FF0000"/>
                </a:solidFill>
                <a:latin typeface="Arial" panose="020B0604020202020204" pitchFamily="34" charset="0"/>
                <a:cs typeface="Times New Roman" panose="02020603050405020304" pitchFamily="18" charset="0"/>
              </a:rPr>
              <a:t>Найбільшу</a:t>
            </a:r>
            <a:r>
              <a:rPr lang="uk-UA" altLang="uk-UA" sz="1400" b="1" dirty="0">
                <a:latin typeface="Arial" panose="020B0604020202020204" pitchFamily="34" charset="0"/>
                <a:cs typeface="Times New Roman" panose="02020603050405020304" pitchFamily="18" charset="0"/>
              </a:rPr>
              <a:t> питому вагу видатків займає </a:t>
            </a:r>
            <a:r>
              <a:rPr lang="uk-UA" altLang="uk-UA" sz="1400" b="1" dirty="0">
                <a:solidFill>
                  <a:srgbClr val="FF0000"/>
                </a:solidFill>
                <a:latin typeface="Arial" panose="020B0604020202020204" pitchFamily="34" charset="0"/>
                <a:cs typeface="Times New Roman" panose="02020603050405020304" pitchFamily="18" charset="0"/>
              </a:rPr>
              <a:t>соціальна сфера</a:t>
            </a:r>
            <a:r>
              <a:rPr lang="uk-UA" altLang="uk-UA" sz="1400" b="1" dirty="0">
                <a:latin typeface="Arial" panose="020B0604020202020204" pitchFamily="34" charset="0"/>
                <a:cs typeface="Times New Roman" panose="02020603050405020304" pitchFamily="18" charset="0"/>
              </a:rPr>
              <a:t>:</a:t>
            </a:r>
            <a:endParaRPr lang="uk-UA" altLang="uk-UA" sz="1100" dirty="0">
              <a:latin typeface="Times New Roman" panose="02020603050405020304" pitchFamily="18" charset="0"/>
              <a:cs typeface="Times New Roman" panose="02020603050405020304" pitchFamily="18" charset="0"/>
            </a:endParaRPr>
          </a:p>
          <a:p>
            <a:pPr algn="just">
              <a:lnSpc>
                <a:spcPct val="150000"/>
              </a:lnSpc>
              <a:buClr>
                <a:srgbClr val="000000"/>
              </a:buClr>
              <a:buSzPts val="1600"/>
              <a:buFont typeface="Arial" panose="020B0604020202020204" pitchFamily="34" charset="0"/>
              <a:buChar char="-"/>
              <a:defRPr/>
            </a:pPr>
            <a:r>
              <a:rPr lang="uk-UA" altLang="uk-UA" sz="1400" b="1" dirty="0">
                <a:solidFill>
                  <a:srgbClr val="000000"/>
                </a:solidFill>
                <a:latin typeface="Arial" panose="020B0604020202020204" pitchFamily="34" charset="0"/>
                <a:cs typeface="Times New Roman" panose="02020603050405020304" pitchFamily="18" charset="0"/>
              </a:rPr>
              <a:t>Освіта</a:t>
            </a:r>
            <a:r>
              <a:rPr lang="uk-UA" altLang="uk-UA" sz="1400" b="1" i="1" dirty="0">
                <a:solidFill>
                  <a:srgbClr val="000000"/>
                </a:solidFill>
                <a:latin typeface="Arial" panose="020B0604020202020204" pitchFamily="34" charset="0"/>
                <a:cs typeface="Times New Roman" panose="02020603050405020304" pitchFamily="18" charset="0"/>
              </a:rPr>
              <a:t>;</a:t>
            </a:r>
            <a:endParaRPr lang="uk-UA" altLang="uk-UA" sz="1100" dirty="0">
              <a:solidFill>
                <a:srgbClr val="FFFFFF"/>
              </a:solidFill>
              <a:latin typeface="Times New Roman" panose="02020603050405020304" pitchFamily="18" charset="0"/>
              <a:cs typeface="Times New Roman" panose="02020603050405020304" pitchFamily="18" charset="0"/>
            </a:endParaRPr>
          </a:p>
          <a:p>
            <a:pPr algn="just">
              <a:lnSpc>
                <a:spcPct val="150000"/>
              </a:lnSpc>
              <a:buClr>
                <a:srgbClr val="000000"/>
              </a:buClr>
              <a:buSzPts val="1600"/>
              <a:buFont typeface="Arial" panose="020B0604020202020204" pitchFamily="34" charset="0"/>
              <a:buChar char="-"/>
              <a:defRPr/>
            </a:pPr>
            <a:r>
              <a:rPr lang="uk-UA" altLang="uk-UA" sz="1400" b="1" dirty="0" err="1">
                <a:solidFill>
                  <a:srgbClr val="000000"/>
                </a:solidFill>
                <a:latin typeface="Arial" panose="020B0604020202020204" pitchFamily="34" charset="0"/>
                <a:cs typeface="Times New Roman" panose="02020603050405020304" pitchFamily="18" charset="0"/>
              </a:rPr>
              <a:t>Соц.захист</a:t>
            </a:r>
            <a:r>
              <a:rPr lang="uk-UA" altLang="uk-UA" sz="1400" b="1" dirty="0">
                <a:solidFill>
                  <a:srgbClr val="000000"/>
                </a:solidFill>
                <a:latin typeface="Arial" panose="020B0604020202020204" pitchFamily="34" charset="0"/>
                <a:cs typeface="Times New Roman" panose="02020603050405020304" pitchFamily="18" charset="0"/>
              </a:rPr>
              <a:t>;</a:t>
            </a:r>
          </a:p>
          <a:p>
            <a:pPr algn="just">
              <a:lnSpc>
                <a:spcPct val="150000"/>
              </a:lnSpc>
              <a:buClr>
                <a:srgbClr val="000000"/>
              </a:buClr>
              <a:buSzPts val="1600"/>
              <a:buFont typeface="Arial" panose="020B0604020202020204" pitchFamily="34" charset="0"/>
              <a:buChar char="-"/>
              <a:defRPr/>
            </a:pPr>
            <a:r>
              <a:rPr lang="uk-UA" altLang="uk-UA" sz="1400" b="1" dirty="0">
                <a:solidFill>
                  <a:srgbClr val="000000"/>
                </a:solidFill>
                <a:latin typeface="Arial" panose="020B0604020202020204" pitchFamily="34" charset="0"/>
                <a:cs typeface="Times New Roman" panose="02020603050405020304" pitchFamily="18" charset="0"/>
              </a:rPr>
              <a:t>Охорона здоров’я.</a:t>
            </a:r>
          </a:p>
        </p:txBody>
      </p:sp>
      <p:sp>
        <p:nvSpPr>
          <p:cNvPr id="37" name="Заголовок 1"/>
          <p:cNvSpPr txBox="1">
            <a:spLocks/>
          </p:cNvSpPr>
          <p:nvPr/>
        </p:nvSpPr>
        <p:spPr bwMode="auto">
          <a:xfrm>
            <a:off x="1597027" y="1104902"/>
            <a:ext cx="777716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anchor="ctr"/>
          <a:lstStyle/>
          <a:p>
            <a:pPr marL="182880">
              <a:lnSpc>
                <a:spcPct val="75000"/>
              </a:lnSpc>
              <a:spcAft>
                <a:spcPts val="0"/>
              </a:spcAft>
              <a:defRPr/>
            </a:pPr>
            <a:r>
              <a:rPr lang="uk-UA" sz="2400" b="1" dirty="0">
                <a:solidFill>
                  <a:schemeClr val="tx2">
                    <a:lumMod val="75000"/>
                  </a:schemeClr>
                </a:solidFill>
                <a:effectLst>
                  <a:outerShdw blurRad="38100" dist="38100" dir="2700000" algn="tl">
                    <a:srgbClr val="000000">
                      <a:alpha val="43137"/>
                    </a:srgbClr>
                  </a:outerShdw>
                </a:effectLst>
                <a:latin typeface="Cambria" pitchFamily="18" charset="0"/>
              </a:rPr>
              <a:t>СТРУКТУРА</a:t>
            </a:r>
            <a:r>
              <a:rPr lang="uk-UA" sz="3200" b="1" dirty="0">
                <a:solidFill>
                  <a:srgbClr val="376092"/>
                </a:solidFill>
                <a:effectLst>
                  <a:outerShdw blurRad="38100" dist="38100" dir="2700000" algn="tl">
                    <a:srgbClr val="000000">
                      <a:alpha val="43000"/>
                    </a:srgbClr>
                  </a:outerShdw>
                </a:effectLst>
                <a:latin typeface="Cambria"/>
                <a:ea typeface="Times New Roman"/>
                <a:cs typeface="Times New Roman"/>
              </a:rPr>
              <a:t> </a:t>
            </a:r>
            <a:r>
              <a:rPr lang="uk-UA" sz="2400" b="1" dirty="0">
                <a:solidFill>
                  <a:schemeClr val="tx2">
                    <a:lumMod val="75000"/>
                  </a:schemeClr>
                </a:solidFill>
                <a:effectLst>
                  <a:outerShdw blurRad="38100" dist="38100" dir="2700000" algn="tl">
                    <a:srgbClr val="000000">
                      <a:alpha val="43137"/>
                    </a:srgbClr>
                  </a:outerShdw>
                </a:effectLst>
                <a:latin typeface="Cambria" pitchFamily="18" charset="0"/>
              </a:rPr>
              <a:t>ВИДАТКІВ</a:t>
            </a:r>
            <a:r>
              <a:rPr lang="uk-UA" sz="3200" b="1" dirty="0">
                <a:solidFill>
                  <a:srgbClr val="376092"/>
                </a:solidFill>
                <a:effectLst>
                  <a:outerShdw blurRad="38100" dist="38100" dir="2700000" algn="tl">
                    <a:srgbClr val="000000">
                      <a:alpha val="43000"/>
                    </a:srgbClr>
                  </a:outerShdw>
                </a:effectLst>
                <a:latin typeface="Cambria"/>
                <a:ea typeface="Times New Roman"/>
                <a:cs typeface="Times New Roman"/>
              </a:rPr>
              <a:t> </a:t>
            </a:r>
            <a:r>
              <a:rPr lang="uk-UA" sz="2400" b="1" dirty="0">
                <a:solidFill>
                  <a:schemeClr val="tx2">
                    <a:lumMod val="75000"/>
                  </a:schemeClr>
                </a:solidFill>
                <a:effectLst>
                  <a:outerShdw blurRad="38100" dist="38100" dir="2700000" algn="tl">
                    <a:srgbClr val="000000">
                      <a:alpha val="43137"/>
                    </a:srgbClr>
                  </a:outerShdw>
                </a:effectLst>
                <a:latin typeface="Cambria" pitchFamily="18" charset="0"/>
              </a:rPr>
              <a:t>ПО</a:t>
            </a:r>
            <a:r>
              <a:rPr lang="uk-UA" sz="3200" b="1" dirty="0">
                <a:solidFill>
                  <a:srgbClr val="376092"/>
                </a:solidFill>
                <a:effectLst>
                  <a:outerShdw blurRad="38100" dist="38100" dir="2700000" algn="tl">
                    <a:srgbClr val="000000">
                      <a:alpha val="43000"/>
                    </a:srgbClr>
                  </a:outerShdw>
                </a:effectLst>
                <a:latin typeface="Cambria"/>
                <a:ea typeface="Times New Roman"/>
                <a:cs typeface="Times New Roman"/>
              </a:rPr>
              <a:t> </a:t>
            </a:r>
            <a:r>
              <a:rPr lang="uk-UA" sz="2400" b="1" dirty="0">
                <a:solidFill>
                  <a:schemeClr val="tx2">
                    <a:lumMod val="75000"/>
                  </a:schemeClr>
                </a:solidFill>
                <a:effectLst>
                  <a:outerShdw blurRad="38100" dist="38100" dir="2700000" algn="tl">
                    <a:srgbClr val="000000">
                      <a:alpha val="43137"/>
                    </a:srgbClr>
                  </a:outerShdw>
                </a:effectLst>
                <a:latin typeface="Cambria" pitchFamily="18" charset="0"/>
              </a:rPr>
              <a:t>ГАЛУЗЯХ</a:t>
            </a:r>
          </a:p>
        </p:txBody>
      </p:sp>
      <p:grpSp>
        <p:nvGrpSpPr>
          <p:cNvPr id="31758" name="Групувати 41"/>
          <p:cNvGrpSpPr>
            <a:grpSpLocks/>
          </p:cNvGrpSpPr>
          <p:nvPr/>
        </p:nvGrpSpPr>
        <p:grpSpPr bwMode="auto">
          <a:xfrm>
            <a:off x="5062540" y="5386388"/>
            <a:ext cx="2085975" cy="425450"/>
            <a:chOff x="0" y="-30615"/>
            <a:chExt cx="2085733" cy="427582"/>
          </a:xfrm>
        </p:grpSpPr>
        <p:sp>
          <p:nvSpPr>
            <p:cNvPr id="43" name="Прямокутник 42"/>
            <p:cNvSpPr/>
            <p:nvPr/>
          </p:nvSpPr>
          <p:spPr>
            <a:xfrm>
              <a:off x="0" y="60325"/>
              <a:ext cx="279368" cy="231342"/>
            </a:xfrm>
            <a:prstGeom prst="rect">
              <a:avLst/>
            </a:prstGeom>
            <a:solidFill>
              <a:srgbClr val="0066FF"/>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44" name="Прямокутник 43"/>
            <p:cNvSpPr/>
            <p:nvPr/>
          </p:nvSpPr>
          <p:spPr>
            <a:xfrm>
              <a:off x="349209" y="-30615"/>
              <a:ext cx="1736524" cy="427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90000"/>
                </a:lnSpc>
                <a:spcAft>
                  <a:spcPts val="1000"/>
                </a:spcAft>
                <a:defRPr/>
              </a:pPr>
              <a:r>
                <a:rPr lang="uk-UA" sz="1100" b="1" dirty="0">
                  <a:solidFill>
                    <a:srgbClr val="000000"/>
                  </a:solidFill>
                  <a:ea typeface="Calibri"/>
                  <a:cs typeface="Times New Roman"/>
                </a:rPr>
                <a:t>Сільське і лісове </a:t>
              </a:r>
              <a:r>
                <a:rPr lang="uk-UA" sz="1100" b="1" dirty="0" err="1">
                  <a:solidFill>
                    <a:srgbClr val="000000"/>
                  </a:solidFill>
                  <a:ea typeface="Calibri"/>
                  <a:cs typeface="Times New Roman"/>
                </a:rPr>
                <a:t>госп</a:t>
              </a:r>
              <a:r>
                <a:rPr lang="uk-UA" sz="1100" b="1" dirty="0">
                  <a:solidFill>
                    <a:srgbClr val="000000"/>
                  </a:solidFill>
                  <a:ea typeface="Calibri"/>
                  <a:cs typeface="Times New Roman"/>
                </a:rPr>
                <a:t>., рибне </a:t>
              </a:r>
              <a:r>
                <a:rPr lang="uk-UA" sz="1100" b="1" dirty="0" err="1">
                  <a:solidFill>
                    <a:srgbClr val="000000"/>
                  </a:solidFill>
                  <a:ea typeface="Calibri"/>
                  <a:cs typeface="Times New Roman"/>
                </a:rPr>
                <a:t>госп</a:t>
              </a:r>
              <a:r>
                <a:rPr lang="uk-UA" sz="1100" b="1" dirty="0">
                  <a:solidFill>
                    <a:srgbClr val="000000"/>
                  </a:solidFill>
                  <a:ea typeface="Calibri"/>
                  <a:cs typeface="Times New Roman"/>
                </a:rPr>
                <a:t>. та мисливство</a:t>
              </a:r>
              <a:endParaRPr lang="uk-UA" sz="1100" dirty="0">
                <a:ea typeface="Calibri"/>
                <a:cs typeface="Times New Roman"/>
              </a:endParaRPr>
            </a:p>
          </p:txBody>
        </p:sp>
      </p:grpSp>
      <p:sp>
        <p:nvSpPr>
          <p:cNvPr id="31759" name="Rectangle 43"/>
          <p:cNvSpPr>
            <a:spLocks noChangeArrowheads="1"/>
          </p:cNvSpPr>
          <p:nvPr/>
        </p:nvSpPr>
        <p:spPr bwMode="auto">
          <a:xfrm>
            <a:off x="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uk-UA" altLang="uk-UA" sz="1800"/>
          </a:p>
        </p:txBody>
      </p:sp>
      <p:sp>
        <p:nvSpPr>
          <p:cNvPr id="54" name="Заголовок 1"/>
          <p:cNvSpPr txBox="1">
            <a:spLocks/>
          </p:cNvSpPr>
          <p:nvPr/>
        </p:nvSpPr>
        <p:spPr bwMode="auto">
          <a:xfrm>
            <a:off x="3078165" y="1571625"/>
            <a:ext cx="2987675"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anchor="ctr"/>
          <a:lstStyle/>
          <a:p>
            <a:pPr marL="182880" algn="ctr">
              <a:lnSpc>
                <a:spcPct val="75000"/>
              </a:lnSpc>
              <a:spcAft>
                <a:spcPts val="0"/>
              </a:spcAft>
              <a:defRPr/>
            </a:pPr>
            <a:r>
              <a:rPr lang="uk-UA" i="1" dirty="0">
                <a:solidFill>
                  <a:schemeClr val="tx2">
                    <a:lumMod val="75000"/>
                  </a:schemeClr>
                </a:solidFill>
                <a:effectLst>
                  <a:outerShdw blurRad="38100" dist="38100" dir="2700000" algn="tl">
                    <a:srgbClr val="000000">
                      <a:alpha val="43137"/>
                    </a:srgbClr>
                  </a:outerShdw>
                </a:effectLst>
                <a:latin typeface="Cambria" pitchFamily="18" charset="0"/>
              </a:rPr>
              <a:t>(Загальний фонд,%)</a:t>
            </a:r>
          </a:p>
        </p:txBody>
      </p:sp>
      <p:sp>
        <p:nvSpPr>
          <p:cNvPr id="41" name="Прямоугольник 40"/>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42" name="Прямоугольник 41"/>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45" name="Рисунок 44"/>
          <p:cNvPicPr>
            <a:picLocks noChangeAspect="1"/>
          </p:cNvPicPr>
          <p:nvPr/>
        </p:nvPicPr>
        <p:blipFill>
          <a:blip r:embed="rId4"/>
          <a:stretch>
            <a:fillRect/>
          </a:stretch>
        </p:blipFill>
        <p:spPr>
          <a:xfrm>
            <a:off x="7859715" y="6024565"/>
            <a:ext cx="1030287" cy="541337"/>
          </a:xfrm>
          <a:prstGeom prst="rect">
            <a:avLst/>
          </a:prstGeom>
          <a:effectLst>
            <a:outerShdw blurRad="50800" dist="50800" dir="5400000" algn="ctr" rotWithShape="0">
              <a:srgbClr val="000000">
                <a:alpha val="0"/>
              </a:srgbClr>
            </a:outerShdw>
          </a:effectLst>
        </p:spPr>
      </p:pic>
      <p:sp>
        <p:nvSpPr>
          <p:cNvPr id="47" name="Прямоугольник 46"/>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31766" name="Рисунок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88" y="5715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4758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іаграма 3"/>
          <p:cNvGraphicFramePr/>
          <p:nvPr/>
        </p:nvGraphicFramePr>
        <p:xfrm>
          <a:off x="-26636" y="1557170"/>
          <a:ext cx="6479982" cy="4347690"/>
        </p:xfrm>
        <a:graphic>
          <a:graphicData uri="http://schemas.openxmlformats.org/drawingml/2006/chart">
            <c:chart xmlns:c="http://schemas.openxmlformats.org/drawingml/2006/chart" xmlns:r="http://schemas.openxmlformats.org/officeDocument/2006/relationships" r:id="rId2"/>
          </a:graphicData>
        </a:graphic>
      </p:graphicFrame>
      <p:sp>
        <p:nvSpPr>
          <p:cNvPr id="7" name="Прямокутник 6"/>
          <p:cNvSpPr/>
          <p:nvPr/>
        </p:nvSpPr>
        <p:spPr>
          <a:xfrm>
            <a:off x="7599365" y="1503363"/>
            <a:ext cx="2154237" cy="436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spcAft>
                <a:spcPts val="0"/>
              </a:spcAft>
              <a:defRPr/>
            </a:pPr>
            <a:r>
              <a:rPr lang="uk-UA" sz="1400" b="1">
                <a:latin typeface="Courier New"/>
                <a:ea typeface="Calibri"/>
                <a:cs typeface="Times New Roman"/>
              </a:rPr>
              <a:t>Оплата праці</a:t>
            </a:r>
            <a:endParaRPr lang="uk-UA" sz="1100">
              <a:ea typeface="Calibri"/>
              <a:cs typeface="Times New Roman"/>
            </a:endParaRPr>
          </a:p>
        </p:txBody>
      </p:sp>
      <p:sp>
        <p:nvSpPr>
          <p:cNvPr id="9" name="Прямокутник 8"/>
          <p:cNvSpPr/>
          <p:nvPr/>
        </p:nvSpPr>
        <p:spPr>
          <a:xfrm>
            <a:off x="7518402" y="3200402"/>
            <a:ext cx="809625" cy="436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80000"/>
              </a:lnSpc>
              <a:spcAft>
                <a:spcPts val="0"/>
              </a:spcAft>
              <a:defRPr/>
            </a:pPr>
            <a:r>
              <a:rPr lang="uk-UA" sz="1100" b="1">
                <a:latin typeface="Courier New"/>
                <a:ea typeface="Calibri"/>
                <a:cs typeface="Times New Roman"/>
              </a:rPr>
              <a:t>Інші видатки</a:t>
            </a:r>
            <a:endParaRPr lang="uk-UA" sz="1100">
              <a:ea typeface="Calibri"/>
              <a:cs typeface="Times New Roman"/>
            </a:endParaRPr>
          </a:p>
        </p:txBody>
      </p:sp>
      <p:grpSp>
        <p:nvGrpSpPr>
          <p:cNvPr id="33797" name="Групувати 9"/>
          <p:cNvGrpSpPr>
            <a:grpSpLocks/>
          </p:cNvGrpSpPr>
          <p:nvPr/>
        </p:nvGrpSpPr>
        <p:grpSpPr bwMode="auto">
          <a:xfrm>
            <a:off x="395290" y="5608638"/>
            <a:ext cx="1620837" cy="271462"/>
            <a:chOff x="-1" y="-7472"/>
            <a:chExt cx="1620682" cy="272744"/>
          </a:xfrm>
        </p:grpSpPr>
        <p:sp>
          <p:nvSpPr>
            <p:cNvPr id="11" name="Прямокутник 10"/>
            <p:cNvSpPr/>
            <p:nvPr/>
          </p:nvSpPr>
          <p:spPr>
            <a:xfrm>
              <a:off x="-1" y="24428"/>
              <a:ext cx="303183" cy="240844"/>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12" name="Прямокутник 11"/>
            <p:cNvSpPr/>
            <p:nvPr/>
          </p:nvSpPr>
          <p:spPr>
            <a:xfrm>
              <a:off x="390487" y="-7472"/>
              <a:ext cx="1230194" cy="264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115000"/>
                </a:lnSpc>
                <a:spcAft>
                  <a:spcPts val="1000"/>
                </a:spcAft>
                <a:defRPr/>
              </a:pPr>
              <a:r>
                <a:rPr lang="uk-UA" sz="1200" b="1" dirty="0">
                  <a:solidFill>
                    <a:srgbClr val="000000"/>
                  </a:solidFill>
                  <a:ea typeface="Calibri"/>
                  <a:cs typeface="Times New Roman"/>
                </a:rPr>
                <a:t>Оплата праці</a:t>
              </a:r>
              <a:endParaRPr lang="uk-UA" sz="1050" dirty="0">
                <a:ea typeface="Calibri"/>
                <a:cs typeface="Times New Roman"/>
              </a:endParaRPr>
            </a:p>
          </p:txBody>
        </p:sp>
      </p:grpSp>
      <p:grpSp>
        <p:nvGrpSpPr>
          <p:cNvPr id="33798" name="Групувати 12"/>
          <p:cNvGrpSpPr>
            <a:grpSpLocks/>
          </p:cNvGrpSpPr>
          <p:nvPr/>
        </p:nvGrpSpPr>
        <p:grpSpPr bwMode="auto">
          <a:xfrm>
            <a:off x="2665413" y="5776913"/>
            <a:ext cx="2309812" cy="284162"/>
            <a:chOff x="0" y="24287"/>
            <a:chExt cx="2310384" cy="285055"/>
          </a:xfrm>
        </p:grpSpPr>
        <p:sp>
          <p:nvSpPr>
            <p:cNvPr id="14" name="Прямокутник 13"/>
            <p:cNvSpPr/>
            <p:nvPr/>
          </p:nvSpPr>
          <p:spPr>
            <a:xfrm>
              <a:off x="0" y="24287"/>
              <a:ext cx="303287" cy="240465"/>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15" name="Прямокутник 14"/>
            <p:cNvSpPr/>
            <p:nvPr/>
          </p:nvSpPr>
          <p:spPr>
            <a:xfrm>
              <a:off x="249299" y="24287"/>
              <a:ext cx="2061085" cy="285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115000"/>
                </a:lnSpc>
                <a:spcAft>
                  <a:spcPts val="1000"/>
                </a:spcAft>
                <a:defRPr/>
              </a:pPr>
              <a:r>
                <a:rPr lang="uk-UA" sz="1200" b="1" dirty="0">
                  <a:solidFill>
                    <a:srgbClr val="000000"/>
                  </a:solidFill>
                  <a:ea typeface="Calibri"/>
                  <a:cs typeface="Times New Roman"/>
                </a:rPr>
                <a:t>   Соц. забезпечення</a:t>
              </a:r>
              <a:endParaRPr lang="uk-UA" sz="1050" dirty="0">
                <a:ea typeface="Calibri"/>
                <a:cs typeface="Times New Roman"/>
              </a:endParaRPr>
            </a:p>
          </p:txBody>
        </p:sp>
      </p:grpSp>
      <p:grpSp>
        <p:nvGrpSpPr>
          <p:cNvPr id="33799" name="Групувати 15"/>
          <p:cNvGrpSpPr>
            <a:grpSpLocks/>
          </p:cNvGrpSpPr>
          <p:nvPr/>
        </p:nvGrpSpPr>
        <p:grpSpPr bwMode="auto">
          <a:xfrm>
            <a:off x="4689475" y="5773738"/>
            <a:ext cx="1716088" cy="254000"/>
            <a:chOff x="28877" y="-30249"/>
            <a:chExt cx="1716131" cy="254513"/>
          </a:xfrm>
        </p:grpSpPr>
        <p:sp>
          <p:nvSpPr>
            <p:cNvPr id="17" name="Прямокутник 16"/>
            <p:cNvSpPr/>
            <p:nvPr/>
          </p:nvSpPr>
          <p:spPr>
            <a:xfrm>
              <a:off x="28877" y="-15933"/>
              <a:ext cx="303221" cy="240197"/>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18" name="Прямокутник 17"/>
            <p:cNvSpPr/>
            <p:nvPr/>
          </p:nvSpPr>
          <p:spPr>
            <a:xfrm>
              <a:off x="293997" y="-30249"/>
              <a:ext cx="1451011" cy="2545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115000"/>
                </a:lnSpc>
                <a:spcAft>
                  <a:spcPts val="1000"/>
                </a:spcAft>
                <a:defRPr/>
              </a:pPr>
              <a:r>
                <a:rPr lang="uk-UA" sz="1200" b="1" dirty="0">
                  <a:solidFill>
                    <a:srgbClr val="000000"/>
                  </a:solidFill>
                  <a:ea typeface="Calibri"/>
                  <a:cs typeface="Times New Roman"/>
                </a:rPr>
                <a:t>   Інші видатки</a:t>
              </a:r>
              <a:endParaRPr lang="uk-UA" sz="1050" dirty="0">
                <a:ea typeface="Calibri"/>
                <a:cs typeface="Times New Roman"/>
              </a:endParaRPr>
            </a:p>
          </p:txBody>
        </p:sp>
      </p:grpSp>
      <p:grpSp>
        <p:nvGrpSpPr>
          <p:cNvPr id="33800" name="Групувати 18"/>
          <p:cNvGrpSpPr>
            <a:grpSpLocks/>
          </p:cNvGrpSpPr>
          <p:nvPr/>
        </p:nvGrpSpPr>
        <p:grpSpPr bwMode="auto">
          <a:xfrm>
            <a:off x="6383338" y="5726113"/>
            <a:ext cx="2432050" cy="323850"/>
            <a:chOff x="0" y="-20302"/>
            <a:chExt cx="2433518" cy="325777"/>
          </a:xfrm>
        </p:grpSpPr>
        <p:sp>
          <p:nvSpPr>
            <p:cNvPr id="20" name="Прямокутник 19"/>
            <p:cNvSpPr/>
            <p:nvPr/>
          </p:nvSpPr>
          <p:spPr>
            <a:xfrm>
              <a:off x="0" y="24412"/>
              <a:ext cx="303395" cy="241138"/>
            </a:xfrm>
            <a:prstGeom prst="rect">
              <a:avLst/>
            </a:prstGeom>
            <a:solidFill>
              <a:srgbClr val="FCD5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21" name="Прямокутник 20"/>
            <p:cNvSpPr/>
            <p:nvPr/>
          </p:nvSpPr>
          <p:spPr>
            <a:xfrm>
              <a:off x="411410" y="-20302"/>
              <a:ext cx="2022108" cy="325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90000"/>
                </a:lnSpc>
                <a:defRPr/>
              </a:pPr>
              <a:r>
                <a:rPr lang="uk-UA" sz="1200" b="1" dirty="0">
                  <a:solidFill>
                    <a:srgbClr val="000000"/>
                  </a:solidFill>
                  <a:ea typeface="Calibri"/>
                  <a:cs typeface="Times New Roman"/>
                </a:rPr>
                <a:t>Оплата комунальних послуг та енергоносіїв</a:t>
              </a:r>
              <a:endParaRPr lang="uk-UA" sz="1050" dirty="0">
                <a:ea typeface="Calibri"/>
                <a:cs typeface="Times New Roman"/>
              </a:endParaRPr>
            </a:p>
          </p:txBody>
        </p:sp>
      </p:grpSp>
      <p:grpSp>
        <p:nvGrpSpPr>
          <p:cNvPr id="33801" name="Групувати 21"/>
          <p:cNvGrpSpPr>
            <a:grpSpLocks/>
          </p:cNvGrpSpPr>
          <p:nvPr/>
        </p:nvGrpSpPr>
        <p:grpSpPr bwMode="auto">
          <a:xfrm>
            <a:off x="4678365" y="6084888"/>
            <a:ext cx="2746375" cy="538162"/>
            <a:chOff x="12834" y="-149191"/>
            <a:chExt cx="2749518" cy="539568"/>
          </a:xfrm>
        </p:grpSpPr>
        <p:sp>
          <p:nvSpPr>
            <p:cNvPr id="23" name="Прямокутник 22"/>
            <p:cNvSpPr/>
            <p:nvPr/>
          </p:nvSpPr>
          <p:spPr>
            <a:xfrm>
              <a:off x="12834" y="-7535"/>
              <a:ext cx="303559" cy="24033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24" name="Прямокутник 23"/>
            <p:cNvSpPr/>
            <p:nvPr/>
          </p:nvSpPr>
          <p:spPr>
            <a:xfrm>
              <a:off x="368841" y="-149191"/>
              <a:ext cx="2393511" cy="539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90000"/>
                </a:lnSpc>
                <a:spcAft>
                  <a:spcPts val="1000"/>
                </a:spcAft>
                <a:defRPr/>
              </a:pPr>
              <a:r>
                <a:rPr lang="uk-UA" sz="1200" b="1" dirty="0">
                  <a:solidFill>
                    <a:srgbClr val="000000"/>
                  </a:solidFill>
                  <a:ea typeface="Calibri"/>
                  <a:cs typeface="Times New Roman"/>
                </a:rPr>
                <a:t>Медикаменти та перев’язувальні матеріали</a:t>
              </a:r>
              <a:endParaRPr lang="uk-UA" sz="1050" dirty="0">
                <a:ea typeface="Calibri"/>
                <a:cs typeface="Times New Roman"/>
              </a:endParaRPr>
            </a:p>
          </p:txBody>
        </p:sp>
      </p:grpSp>
      <p:grpSp>
        <p:nvGrpSpPr>
          <p:cNvPr id="33802" name="Групувати 27"/>
          <p:cNvGrpSpPr>
            <a:grpSpLocks/>
          </p:cNvGrpSpPr>
          <p:nvPr/>
        </p:nvGrpSpPr>
        <p:grpSpPr bwMode="auto">
          <a:xfrm>
            <a:off x="2654300" y="6186490"/>
            <a:ext cx="2381250" cy="263525"/>
            <a:chOff x="0" y="24285"/>
            <a:chExt cx="2382870" cy="266169"/>
          </a:xfrm>
        </p:grpSpPr>
        <p:sp>
          <p:nvSpPr>
            <p:cNvPr id="29" name="Прямокутник 28"/>
            <p:cNvSpPr/>
            <p:nvPr/>
          </p:nvSpPr>
          <p:spPr>
            <a:xfrm>
              <a:off x="0" y="24285"/>
              <a:ext cx="303419" cy="2405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30" name="Прямокутник 29"/>
            <p:cNvSpPr/>
            <p:nvPr/>
          </p:nvSpPr>
          <p:spPr>
            <a:xfrm>
              <a:off x="359019" y="24285"/>
              <a:ext cx="2023851" cy="266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115000"/>
                </a:lnSpc>
                <a:spcAft>
                  <a:spcPts val="1000"/>
                </a:spcAft>
                <a:defRPr/>
              </a:pPr>
              <a:r>
                <a:rPr lang="uk-UA" sz="1200" b="1" dirty="0">
                  <a:solidFill>
                    <a:srgbClr val="000000"/>
                  </a:solidFill>
                  <a:ea typeface="Calibri"/>
                  <a:cs typeface="Times New Roman"/>
                </a:rPr>
                <a:t>Продукти харчування</a:t>
              </a:r>
              <a:endParaRPr lang="uk-UA" sz="1050" dirty="0">
                <a:ea typeface="Calibri"/>
                <a:cs typeface="Times New Roman"/>
              </a:endParaRPr>
            </a:p>
          </p:txBody>
        </p:sp>
      </p:grpSp>
      <p:sp>
        <p:nvSpPr>
          <p:cNvPr id="33" name="Заголовок 1"/>
          <p:cNvSpPr txBox="1">
            <a:spLocks/>
          </p:cNvSpPr>
          <p:nvPr/>
        </p:nvSpPr>
        <p:spPr bwMode="auto">
          <a:xfrm>
            <a:off x="-165100" y="1055690"/>
            <a:ext cx="927893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anchor="ctr"/>
          <a:lstStyle/>
          <a:p>
            <a:pPr marL="182880" algn="ctr">
              <a:lnSpc>
                <a:spcPct val="75000"/>
              </a:lnSpc>
              <a:spcAft>
                <a:spcPts val="0"/>
              </a:spcAft>
              <a:defRPr/>
            </a:pPr>
            <a:r>
              <a:rPr lang="uk-UA" sz="2400" b="1" dirty="0">
                <a:solidFill>
                  <a:schemeClr val="tx2">
                    <a:lumMod val="75000"/>
                  </a:schemeClr>
                </a:solidFill>
                <a:effectLst>
                  <a:outerShdw blurRad="38100" dist="38100" dir="2700000" algn="tl">
                    <a:srgbClr val="000000">
                      <a:alpha val="43137"/>
                    </a:srgbClr>
                  </a:outerShdw>
                </a:effectLst>
                <a:latin typeface="Cambria" pitchFamily="18" charset="0"/>
              </a:rPr>
              <a:t>СТРУКТУРА ВИДАТКІВ ЗА ЕКОНОМІЧНОЮ КЛАСИФІКАЦІЄЮ</a:t>
            </a:r>
          </a:p>
        </p:txBody>
      </p:sp>
      <p:sp>
        <p:nvSpPr>
          <p:cNvPr id="33804" name="Rectangle 36"/>
          <p:cNvSpPr>
            <a:spLocks noChangeArrowheads="1"/>
          </p:cNvSpPr>
          <p:nvPr/>
        </p:nvSpPr>
        <p:spPr bwMode="auto">
          <a:xfrm>
            <a:off x="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uk-UA" altLang="uk-UA" sz="1800"/>
          </a:p>
        </p:txBody>
      </p:sp>
      <p:grpSp>
        <p:nvGrpSpPr>
          <p:cNvPr id="33806" name="Групувати 2"/>
          <p:cNvGrpSpPr>
            <a:grpSpLocks/>
          </p:cNvGrpSpPr>
          <p:nvPr/>
        </p:nvGrpSpPr>
        <p:grpSpPr bwMode="auto">
          <a:xfrm>
            <a:off x="404815" y="6065840"/>
            <a:ext cx="2555875" cy="528637"/>
            <a:chOff x="395614" y="6248894"/>
            <a:chExt cx="2555826" cy="528320"/>
          </a:xfrm>
        </p:grpSpPr>
        <p:grpSp>
          <p:nvGrpSpPr>
            <p:cNvPr id="33815" name="Групувати 24"/>
            <p:cNvGrpSpPr>
              <a:grpSpLocks/>
            </p:cNvGrpSpPr>
            <p:nvPr/>
          </p:nvGrpSpPr>
          <p:grpSpPr bwMode="auto">
            <a:xfrm>
              <a:off x="395614" y="6248894"/>
              <a:ext cx="2555826" cy="528320"/>
              <a:chOff x="0" y="-56490"/>
              <a:chExt cx="2557742" cy="529387"/>
            </a:xfrm>
          </p:grpSpPr>
          <p:sp>
            <p:nvSpPr>
              <p:cNvPr id="26" name="Прямокутник 25"/>
              <p:cNvSpPr/>
              <p:nvPr/>
            </p:nvSpPr>
            <p:spPr>
              <a:xfrm>
                <a:off x="0" y="24587"/>
                <a:ext cx="303433" cy="2416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27" name="Прямокутник 26"/>
              <p:cNvSpPr/>
              <p:nvPr/>
            </p:nvSpPr>
            <p:spPr>
              <a:xfrm>
                <a:off x="384456" y="-56490"/>
                <a:ext cx="2173286" cy="529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nSpc>
                    <a:spcPct val="90000"/>
                  </a:lnSpc>
                  <a:spcAft>
                    <a:spcPts val="1000"/>
                  </a:spcAft>
                  <a:defRPr/>
                </a:pPr>
                <a:endParaRPr lang="uk-UA" sz="1050" dirty="0">
                  <a:ea typeface="Calibri"/>
                  <a:cs typeface="Times New Roman"/>
                </a:endParaRPr>
              </a:p>
            </p:txBody>
          </p:sp>
        </p:grpSp>
        <p:sp>
          <p:nvSpPr>
            <p:cNvPr id="2" name="Прямокутник 1"/>
            <p:cNvSpPr/>
            <p:nvPr/>
          </p:nvSpPr>
          <p:spPr>
            <a:xfrm>
              <a:off x="697233" y="6301250"/>
              <a:ext cx="1825590" cy="304617"/>
            </a:xfrm>
            <a:prstGeom prst="rect">
              <a:avLst/>
            </a:prstGeom>
          </p:spPr>
          <p:txBody>
            <a:bodyPr wrap="none">
              <a:spAutoFit/>
            </a:bodyPr>
            <a:lstStyle/>
            <a:p>
              <a:pPr>
                <a:lnSpc>
                  <a:spcPct val="115000"/>
                </a:lnSpc>
                <a:spcAft>
                  <a:spcPts val="1000"/>
                </a:spcAft>
                <a:defRPr/>
              </a:pPr>
              <a:r>
                <a:rPr lang="uk-UA" sz="1200" b="1" dirty="0">
                  <a:solidFill>
                    <a:srgbClr val="000000"/>
                  </a:solidFill>
                  <a:ea typeface="Calibri"/>
                  <a:cs typeface="Times New Roman"/>
                </a:rPr>
                <a:t>Дослідження і розробки</a:t>
              </a:r>
              <a:endParaRPr lang="uk-UA" sz="1050" dirty="0">
                <a:ea typeface="Calibri"/>
                <a:cs typeface="Times New Roman"/>
              </a:endParaRPr>
            </a:p>
          </p:txBody>
        </p:sp>
      </p:grpSp>
      <p:sp>
        <p:nvSpPr>
          <p:cNvPr id="46" name="Прямокутник 34"/>
          <p:cNvSpPr/>
          <p:nvPr/>
        </p:nvSpPr>
        <p:spPr>
          <a:xfrm>
            <a:off x="5494338" y="2982915"/>
            <a:ext cx="2982912" cy="1385887"/>
          </a:xfrm>
          <a:prstGeom prst="rect">
            <a:avLst/>
          </a:prstGeom>
          <a:solidFill>
            <a:sysClr val="window" lastClr="FFFFFF"/>
          </a:solidFill>
          <a:ln w="25400" cap="flat" cmpd="sng" algn="ctr">
            <a:solidFill>
              <a:srgbClr val="0070C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144000" tIns="180000" rIns="108000" bIns="180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05000"/>
              </a:lnSpc>
              <a:spcAft>
                <a:spcPts val="600"/>
              </a:spcAft>
              <a:defRPr/>
            </a:pPr>
            <a:r>
              <a:rPr lang="uk-UA" altLang="uk-UA" sz="1600" b="1">
                <a:solidFill>
                  <a:srgbClr val="FF0000"/>
                </a:solidFill>
                <a:latin typeface="Arial" panose="020B0604020202020204" pitchFamily="34" charset="0"/>
                <a:cs typeface="Times New Roman" panose="02020603050405020304" pitchFamily="18" charset="0"/>
              </a:rPr>
              <a:t>Найбільшу</a:t>
            </a:r>
            <a:r>
              <a:rPr lang="uk-UA" altLang="uk-UA" sz="1600" b="1">
                <a:latin typeface="Arial" panose="020B0604020202020204" pitchFamily="34" charset="0"/>
                <a:cs typeface="Times New Roman" panose="02020603050405020304" pitchFamily="18" charset="0"/>
              </a:rPr>
              <a:t> питому вагу займають видатки на </a:t>
            </a:r>
            <a:r>
              <a:rPr lang="uk-UA" altLang="uk-UA" sz="1600" b="1">
                <a:solidFill>
                  <a:srgbClr val="FF0000"/>
                </a:solidFill>
                <a:latin typeface="Arial" panose="020B0604020202020204" pitchFamily="34" charset="0"/>
                <a:cs typeface="Times New Roman" panose="02020603050405020304" pitchFamily="18" charset="0"/>
              </a:rPr>
              <a:t>оплату праці </a:t>
            </a:r>
            <a:r>
              <a:rPr lang="uk-UA" altLang="uk-UA" sz="1600" b="1">
                <a:latin typeface="Arial" panose="020B0604020202020204" pitchFamily="34" charset="0"/>
                <a:cs typeface="Times New Roman" panose="02020603050405020304" pitchFamily="18" charset="0"/>
              </a:rPr>
              <a:t>та </a:t>
            </a:r>
            <a:r>
              <a:rPr lang="uk-UA" altLang="uk-UA" sz="1600" b="1">
                <a:solidFill>
                  <a:srgbClr val="FF0000"/>
                </a:solidFill>
                <a:latin typeface="Arial" panose="020B0604020202020204" pitchFamily="34" charset="0"/>
                <a:cs typeface="Times New Roman" panose="02020603050405020304" pitchFamily="18" charset="0"/>
              </a:rPr>
              <a:t>соціальний захист</a:t>
            </a:r>
          </a:p>
        </p:txBody>
      </p:sp>
      <p:sp>
        <p:nvSpPr>
          <p:cNvPr id="47" name="Заголовок 1"/>
          <p:cNvSpPr txBox="1">
            <a:spLocks/>
          </p:cNvSpPr>
          <p:nvPr/>
        </p:nvSpPr>
        <p:spPr bwMode="auto">
          <a:xfrm>
            <a:off x="2922590" y="1474788"/>
            <a:ext cx="298608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4000" anchor="ctr"/>
          <a:lstStyle/>
          <a:p>
            <a:pPr marL="182880" algn="ctr">
              <a:lnSpc>
                <a:spcPct val="75000"/>
              </a:lnSpc>
              <a:spcAft>
                <a:spcPts val="0"/>
              </a:spcAft>
              <a:defRPr/>
            </a:pPr>
            <a:r>
              <a:rPr lang="uk-UA" i="1" dirty="0">
                <a:solidFill>
                  <a:schemeClr val="tx2">
                    <a:lumMod val="75000"/>
                  </a:schemeClr>
                </a:solidFill>
                <a:effectLst>
                  <a:outerShdw blurRad="38100" dist="38100" dir="2700000" algn="tl">
                    <a:srgbClr val="000000">
                      <a:alpha val="43137"/>
                    </a:srgbClr>
                  </a:outerShdw>
                </a:effectLst>
                <a:latin typeface="Cambria" pitchFamily="18" charset="0"/>
              </a:rPr>
              <a:t>(Загальний фонд,%)</a:t>
            </a:r>
          </a:p>
        </p:txBody>
      </p:sp>
      <p:sp>
        <p:nvSpPr>
          <p:cNvPr id="40" name="Скругленный прямоугольник 39"/>
          <p:cNvSpPr/>
          <p:nvPr/>
        </p:nvSpPr>
        <p:spPr>
          <a:xfrm>
            <a:off x="3551240" y="1841502"/>
            <a:ext cx="1728787" cy="360363"/>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uk-UA" sz="1600" b="1" i="1" dirty="0">
              <a:solidFill>
                <a:schemeClr val="tx1"/>
              </a:solidFill>
              <a:effectLst>
                <a:outerShdw blurRad="38100" dist="38100" dir="2700000" algn="tl">
                  <a:srgbClr val="000000">
                    <a:alpha val="43137"/>
                  </a:srgbClr>
                </a:outerShdw>
              </a:effectLst>
              <a:latin typeface="Cambria" pitchFamily="18" charset="0"/>
            </a:endParaRPr>
          </a:p>
        </p:txBody>
      </p:sp>
      <p:sp>
        <p:nvSpPr>
          <p:cNvPr id="41" name="Прямоугольник 40"/>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42" name="Прямоугольник 41"/>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43" name="Рисунок 42"/>
          <p:cNvPicPr>
            <a:picLocks noChangeAspect="1"/>
          </p:cNvPicPr>
          <p:nvPr/>
        </p:nvPicPr>
        <p:blipFill>
          <a:blip r:embed="rId3"/>
          <a:stretch>
            <a:fillRect/>
          </a:stretch>
        </p:blipFill>
        <p:spPr>
          <a:xfrm>
            <a:off x="7859715" y="6024565"/>
            <a:ext cx="1030287" cy="541337"/>
          </a:xfrm>
          <a:prstGeom prst="rect">
            <a:avLst/>
          </a:prstGeom>
          <a:effectLst>
            <a:outerShdw blurRad="50800" dist="50800" dir="5400000" algn="ctr" rotWithShape="0">
              <a:srgbClr val="000000">
                <a:alpha val="0"/>
              </a:srgbClr>
            </a:outerShdw>
          </a:effectLst>
        </p:spPr>
      </p:pic>
      <p:sp>
        <p:nvSpPr>
          <p:cNvPr id="48" name="Прямоугольник 47"/>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33814"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3" y="71438"/>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865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8" name="Прямоугольник 7"/>
          <p:cNvSpPr/>
          <p:nvPr/>
        </p:nvSpPr>
        <p:spPr>
          <a:xfrm flipV="1">
            <a:off x="0" y="6594477"/>
            <a:ext cx="9144000" cy="309563"/>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9" name="Рисунок 8"/>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pic>
        <p:nvPicPr>
          <p:cNvPr id="38920"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38" y="68263"/>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5"/>
          <a:stretch>
            <a:fillRect/>
          </a:stretch>
        </p:blipFill>
        <p:spPr>
          <a:xfrm>
            <a:off x="1134840" y="1269998"/>
            <a:ext cx="6766148" cy="5316259"/>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8" name="Прямоугольник 7"/>
          <p:cNvSpPr/>
          <p:nvPr/>
        </p:nvSpPr>
        <p:spPr>
          <a:xfrm flipV="1">
            <a:off x="0" y="6594477"/>
            <a:ext cx="9144000" cy="309563"/>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9" name="Рисунок 8"/>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pic>
        <p:nvPicPr>
          <p:cNvPr id="38920"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38" y="68263"/>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5"/>
          <a:stretch>
            <a:fillRect/>
          </a:stretch>
        </p:blipFill>
        <p:spPr>
          <a:xfrm>
            <a:off x="913682" y="1447637"/>
            <a:ext cx="7020842" cy="5081752"/>
          </a:xfrm>
          <a:prstGeom prst="rect">
            <a:avLst/>
          </a:prstGeom>
        </p:spPr>
      </p:pic>
    </p:spTree>
    <p:extLst>
      <p:ext uri="{BB962C8B-B14F-4D97-AF65-F5344CB8AC3E}">
        <p14:creationId xmlns:p14="http://schemas.microsoft.com/office/powerpoint/2010/main" val="42755993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6754" y="1071333"/>
            <a:ext cx="9144000" cy="357504"/>
          </a:xfrm>
          <a:solidFill>
            <a:schemeClr val="accent5">
              <a:lumMod val="20000"/>
              <a:lumOff val="80000"/>
            </a:schemeClr>
          </a:solidFill>
        </p:spPr>
        <p:txBody>
          <a:bodyPr>
            <a:noAutofit/>
          </a:bodyPr>
          <a:lstStyle/>
          <a:p>
            <a:pPr algn="ctr"/>
            <a:r>
              <a:rPr lang="uk-UA" sz="1800" b="1" dirty="0">
                <a:latin typeface="Arial Black" pitchFamily="34" charset="0"/>
                <a:cs typeface="Arial" panose="020B0604020202020204" pitchFamily="34" charset="0"/>
              </a:rPr>
              <a:t>Основні переваги об'єднаних територіальних громад</a:t>
            </a:r>
            <a:endParaRPr lang="uk-UA" sz="1800" dirty="0">
              <a:latin typeface="Arial Black"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 y="5033294"/>
            <a:ext cx="3722973" cy="1724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Округлена прямокутна виноска 4"/>
          <p:cNvSpPr/>
          <p:nvPr/>
        </p:nvSpPr>
        <p:spPr>
          <a:xfrm>
            <a:off x="576065" y="1561958"/>
            <a:ext cx="3960440" cy="3258362"/>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uk-UA" sz="900" dirty="0">
              <a:solidFill>
                <a:schemeClr val="tx1"/>
              </a:solidFill>
              <a:latin typeface="Arial" panose="020B0604020202020204" pitchFamily="34" charset="0"/>
              <a:cs typeface="Arial" panose="020B0604020202020204" pitchFamily="34" charset="0"/>
            </a:endParaRPr>
          </a:p>
          <a:p>
            <a:pPr indent="133350" algn="just"/>
            <a:r>
              <a:rPr lang="uk-UA" sz="1050" b="1" dirty="0">
                <a:solidFill>
                  <a:schemeClr val="tx1"/>
                </a:solidFill>
                <a:latin typeface="Arial" panose="020B0604020202020204" pitchFamily="34" charset="0"/>
                <a:cs typeface="Arial" panose="020B0604020202020204" pitchFamily="34" charset="0"/>
              </a:rPr>
              <a:t>Об'єднані громади</a:t>
            </a:r>
            <a:r>
              <a:rPr lang="uk-UA" sz="1050" dirty="0">
                <a:solidFill>
                  <a:schemeClr val="tx1"/>
                </a:solidFill>
                <a:latin typeface="Arial" panose="020B0604020202020204" pitchFamily="34" charset="0"/>
                <a:cs typeface="Arial" panose="020B0604020202020204" pitchFamily="34" charset="0"/>
              </a:rPr>
              <a:t> наділяються додатковими повноваженнями та відповідними фінансовими  ресурсами, в яких залишається:</a:t>
            </a:r>
          </a:p>
          <a:p>
            <a:pPr lvl="0" algn="just"/>
            <a:endParaRPr lang="uk-UA" sz="1050" dirty="0">
              <a:solidFill>
                <a:schemeClr val="tx1"/>
              </a:solidFill>
              <a:latin typeface="Arial" panose="020B0604020202020204" pitchFamily="34" charset="0"/>
              <a:cs typeface="Arial" panose="020B0604020202020204" pitchFamily="34" charset="0"/>
            </a:endParaRPr>
          </a:p>
          <a:p>
            <a:pPr marL="128588" indent="-128588" algn="just">
              <a:buFont typeface="Arial" panose="020B0604020202020204" pitchFamily="34" charset="0"/>
              <a:buChar char="•"/>
            </a:pPr>
            <a:r>
              <a:rPr lang="uk-UA" sz="1050" dirty="0">
                <a:solidFill>
                  <a:schemeClr val="tx1"/>
                </a:solidFill>
                <a:latin typeface="Arial" panose="020B0604020202020204" pitchFamily="34" charset="0"/>
                <a:cs typeface="Arial" panose="020B0604020202020204" pitchFamily="34" charset="0"/>
              </a:rPr>
              <a:t>60% податку на доходи фізичних осіб;</a:t>
            </a:r>
          </a:p>
          <a:p>
            <a:pPr marL="128588" indent="-128588" algn="just">
              <a:buFont typeface="Arial" panose="020B0604020202020204" pitchFamily="34" charset="0"/>
              <a:buChar char="•"/>
            </a:pPr>
            <a:r>
              <a:rPr lang="uk-UA" sz="1050" dirty="0">
                <a:solidFill>
                  <a:schemeClr val="tx1"/>
                </a:solidFill>
                <a:latin typeface="Arial" panose="020B0604020202020204" pitchFamily="34" charset="0"/>
                <a:cs typeface="Arial" panose="020B0604020202020204" pitchFamily="34" charset="0"/>
              </a:rPr>
              <a:t>25% екологічного податку;</a:t>
            </a:r>
          </a:p>
          <a:p>
            <a:pPr marL="128588" indent="-128588" algn="just">
              <a:buFont typeface="Arial" panose="020B0604020202020204" pitchFamily="34" charset="0"/>
              <a:buChar char="•"/>
            </a:pPr>
            <a:r>
              <a:rPr lang="uk-UA" sz="1050" dirty="0">
                <a:solidFill>
                  <a:schemeClr val="tx1"/>
                </a:solidFill>
                <a:latin typeface="Arial" panose="020B0604020202020204" pitchFamily="34" charset="0"/>
                <a:cs typeface="Arial" panose="020B0604020202020204" pitchFamily="34" charset="0"/>
              </a:rPr>
              <a:t>100% єдиного податку;</a:t>
            </a:r>
          </a:p>
          <a:p>
            <a:pPr marL="128588" indent="-128588" algn="just">
              <a:buFont typeface="Arial" panose="020B0604020202020204" pitchFamily="34" charset="0"/>
              <a:buChar char="•"/>
            </a:pPr>
            <a:r>
              <a:rPr lang="uk-UA" sz="1050" dirty="0">
                <a:solidFill>
                  <a:schemeClr val="tx1"/>
                </a:solidFill>
                <a:latin typeface="Arial" panose="020B0604020202020204" pitchFamily="34" charset="0"/>
                <a:cs typeface="Arial" panose="020B0604020202020204" pitchFamily="34" charset="0"/>
              </a:rPr>
              <a:t>100% податку на прибуток установ комунальної власності та фінансових установ комунальної власності;</a:t>
            </a:r>
          </a:p>
          <a:p>
            <a:pPr marL="128588" indent="-128588" algn="just">
              <a:buFont typeface="Arial" panose="020B0604020202020204" pitchFamily="34" charset="0"/>
              <a:buChar char="•"/>
            </a:pPr>
            <a:r>
              <a:rPr lang="uk-UA" sz="1050" dirty="0">
                <a:solidFill>
                  <a:schemeClr val="tx1"/>
                </a:solidFill>
                <a:latin typeface="Arial" panose="020B0604020202020204" pitchFamily="34" charset="0"/>
                <a:cs typeface="Arial" panose="020B0604020202020204" pitchFamily="34" charset="0"/>
              </a:rPr>
              <a:t>100% податку на майно (нерухомість, земля, транспорт)</a:t>
            </a:r>
          </a:p>
          <a:p>
            <a:pPr marL="128588" indent="-128588" algn="just">
              <a:buFont typeface="Arial" panose="020B0604020202020204" pitchFamily="34" charset="0"/>
              <a:buChar char="•"/>
            </a:pPr>
            <a:r>
              <a:rPr lang="uk-UA" sz="1050" dirty="0">
                <a:solidFill>
                  <a:prstClr val="black"/>
                </a:solidFill>
                <a:latin typeface="Arial" panose="020B0604020202020204" pitchFamily="34" charset="0"/>
                <a:cs typeface="Arial" panose="020B0604020202020204" pitchFamily="34" charset="0"/>
              </a:rPr>
              <a:t>3 % </a:t>
            </a:r>
            <a:r>
              <a:rPr lang="ru-RU" sz="1050" dirty="0" err="1">
                <a:solidFill>
                  <a:prstClr val="black"/>
                </a:solidFill>
                <a:latin typeface="Arial" panose="020B0604020202020204" pitchFamily="34" charset="0"/>
                <a:cs typeface="Arial" panose="020B0604020202020204" pitchFamily="34" charset="0"/>
              </a:rPr>
              <a:t>рентна</a:t>
            </a:r>
            <a:r>
              <a:rPr lang="ru-RU" sz="1050" dirty="0">
                <a:solidFill>
                  <a:prstClr val="black"/>
                </a:solidFill>
                <a:latin typeface="Arial" panose="020B0604020202020204" pitchFamily="34" charset="0"/>
                <a:cs typeface="Arial" panose="020B0604020202020204" pitchFamily="34" charset="0"/>
              </a:rPr>
              <a:t> плата за </a:t>
            </a:r>
            <a:r>
              <a:rPr lang="ru-RU" sz="1050" dirty="0" err="1">
                <a:solidFill>
                  <a:prstClr val="black"/>
                </a:solidFill>
                <a:latin typeface="Arial" panose="020B0604020202020204" pitchFamily="34" charset="0"/>
                <a:cs typeface="Arial" panose="020B0604020202020204" pitchFamily="34" charset="0"/>
              </a:rPr>
              <a:t>користування</a:t>
            </a:r>
            <a:r>
              <a:rPr lang="ru-RU" sz="1050" dirty="0">
                <a:solidFill>
                  <a:prstClr val="black"/>
                </a:solidFill>
                <a:latin typeface="Arial" panose="020B0604020202020204" pitchFamily="34" charset="0"/>
                <a:cs typeface="Arial" panose="020B0604020202020204" pitchFamily="34" charset="0"/>
              </a:rPr>
              <a:t> </a:t>
            </a:r>
            <a:r>
              <a:rPr lang="ru-RU" sz="1050" dirty="0" err="1">
                <a:solidFill>
                  <a:prstClr val="black"/>
                </a:solidFill>
                <a:latin typeface="Arial" panose="020B0604020202020204" pitchFamily="34" charset="0"/>
                <a:cs typeface="Arial" panose="020B0604020202020204" pitchFamily="34" charset="0"/>
              </a:rPr>
              <a:t>надрами</a:t>
            </a:r>
            <a:r>
              <a:rPr lang="ru-RU" sz="1050" dirty="0">
                <a:solidFill>
                  <a:prstClr val="black"/>
                </a:solidFill>
                <a:latin typeface="Arial" panose="020B0604020202020204" pitchFamily="34" charset="0"/>
                <a:cs typeface="Arial" panose="020B0604020202020204" pitchFamily="34" charset="0"/>
              </a:rPr>
              <a:t> для </a:t>
            </a:r>
            <a:r>
              <a:rPr lang="ru-RU" sz="1050" dirty="0" err="1">
                <a:solidFill>
                  <a:prstClr val="black"/>
                </a:solidFill>
                <a:latin typeface="Arial" panose="020B0604020202020204" pitchFamily="34" charset="0"/>
                <a:cs typeface="Arial" panose="020B0604020202020204" pitchFamily="34" charset="0"/>
              </a:rPr>
              <a:t>видобування</a:t>
            </a:r>
            <a:r>
              <a:rPr lang="ru-RU" sz="1050" dirty="0">
                <a:solidFill>
                  <a:prstClr val="black"/>
                </a:solidFill>
                <a:latin typeface="Arial" panose="020B0604020202020204" pitchFamily="34" charset="0"/>
                <a:cs typeface="Arial" panose="020B0604020202020204" pitchFamily="34" charset="0"/>
              </a:rPr>
              <a:t> </a:t>
            </a:r>
            <a:r>
              <a:rPr lang="ru-RU" sz="1050" dirty="0" err="1">
                <a:solidFill>
                  <a:prstClr val="black"/>
                </a:solidFill>
                <a:latin typeface="Arial" panose="020B0604020202020204" pitchFamily="34" charset="0"/>
                <a:cs typeface="Arial" panose="020B0604020202020204" pitchFamily="34" charset="0"/>
              </a:rPr>
              <a:t>нафти</a:t>
            </a:r>
            <a:r>
              <a:rPr lang="ru-RU" sz="1050" dirty="0">
                <a:solidFill>
                  <a:prstClr val="black"/>
                </a:solidFill>
                <a:latin typeface="Arial" panose="020B0604020202020204" pitchFamily="34" charset="0"/>
                <a:cs typeface="Arial" panose="020B0604020202020204" pitchFamily="34" charset="0"/>
              </a:rPr>
              <a:t>, природного газу, газового конденсату</a:t>
            </a:r>
            <a:endParaRPr lang="uk-UA" sz="1050" dirty="0">
              <a:solidFill>
                <a:schemeClr val="tx1"/>
              </a:solidFill>
              <a:latin typeface="Arial" panose="020B0604020202020204" pitchFamily="34" charset="0"/>
              <a:cs typeface="Arial" panose="020B0604020202020204" pitchFamily="34" charset="0"/>
            </a:endParaRPr>
          </a:p>
          <a:p>
            <a:pPr marL="128588" indent="-128588" algn="just">
              <a:buFont typeface="Arial" panose="020B0604020202020204" pitchFamily="34" charset="0"/>
              <a:buChar char="•"/>
            </a:pPr>
            <a:r>
              <a:rPr lang="uk-UA" sz="1050" dirty="0">
                <a:solidFill>
                  <a:schemeClr val="tx1"/>
                </a:solidFill>
                <a:latin typeface="Arial" panose="020B0604020202020204" pitchFamily="34" charset="0"/>
                <a:cs typeface="Arial" panose="020B0604020202020204" pitchFamily="34" charset="0"/>
              </a:rPr>
              <a:t>інші збори та платежі</a:t>
            </a:r>
          </a:p>
          <a:p>
            <a:pPr marL="128588" indent="-128588" algn="just">
              <a:buFont typeface="Arial" panose="020B0604020202020204" pitchFamily="34" charset="0"/>
              <a:buChar char="•"/>
            </a:pPr>
            <a:r>
              <a:rPr lang="uk-UA" sz="1050" dirty="0">
                <a:solidFill>
                  <a:schemeClr val="tx1"/>
                </a:solidFill>
                <a:latin typeface="Arial" panose="020B0604020202020204" pitchFamily="34" charset="0"/>
                <a:cs typeface="Arial" panose="020B0604020202020204" pitchFamily="34" charset="0"/>
              </a:rPr>
              <a:t>міжбюджетні трансферти (дотації, субвенції) та надходження в рамках програм і допомог</a:t>
            </a:r>
          </a:p>
          <a:p>
            <a:pPr algn="ctr"/>
            <a:endParaRPr lang="uk-UA" dirty="0"/>
          </a:p>
        </p:txBody>
      </p:sp>
      <p:sp>
        <p:nvSpPr>
          <p:cNvPr id="8" name="Округлений прямокутник 7"/>
          <p:cNvSpPr/>
          <p:nvPr/>
        </p:nvSpPr>
        <p:spPr>
          <a:xfrm>
            <a:off x="4788026" y="1561958"/>
            <a:ext cx="4104457" cy="51665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lgn="just">
              <a:spcBef>
                <a:spcPts val="450"/>
              </a:spcBef>
              <a:spcAft>
                <a:spcPts val="450"/>
              </a:spcAft>
              <a:buFont typeface="Wingdings" panose="05000000000000000000" pitchFamily="2" charset="2"/>
              <a:buChar char="Ø"/>
            </a:pPr>
            <a:endParaRPr lang="uk-UA" sz="900" dirty="0">
              <a:solidFill>
                <a:schemeClr val="tx1"/>
              </a:solidFill>
            </a:endParaRPr>
          </a:p>
          <a:p>
            <a:pPr algn="just">
              <a:spcBef>
                <a:spcPts val="450"/>
              </a:spcBef>
              <a:spcAft>
                <a:spcPts val="450"/>
              </a:spcAft>
            </a:pPr>
            <a:endParaRPr lang="ru-RU" sz="900" b="1" dirty="0">
              <a:solidFill>
                <a:schemeClr val="tx1"/>
              </a:solidFill>
              <a:latin typeface="Arial" panose="020B0604020202020204" pitchFamily="34" charset="0"/>
              <a:cs typeface="Arial" panose="020B0604020202020204" pitchFamily="34" charset="0"/>
            </a:endParaRPr>
          </a:p>
          <a:p>
            <a:pPr algn="ctr">
              <a:spcBef>
                <a:spcPts val="450"/>
              </a:spcBef>
              <a:spcAft>
                <a:spcPts val="450"/>
              </a:spcAft>
            </a:pPr>
            <a:endParaRPr lang="uk-UA" sz="600" b="1" strike="sngStrike" dirty="0">
              <a:solidFill>
                <a:schemeClr val="tx1"/>
              </a:solidFill>
              <a:latin typeface="Arial" panose="020B0604020202020204" pitchFamily="34" charset="0"/>
              <a:cs typeface="Arial" panose="020B0604020202020204" pitchFamily="34" charset="0"/>
            </a:endParaRPr>
          </a:p>
          <a:p>
            <a:pPr algn="ctr">
              <a:spcBef>
                <a:spcPts val="450"/>
              </a:spcBef>
              <a:spcAft>
                <a:spcPts val="450"/>
              </a:spcAft>
            </a:pPr>
            <a:r>
              <a:rPr lang="uk-UA" sz="1100" b="1" dirty="0">
                <a:solidFill>
                  <a:schemeClr val="tx1"/>
                </a:solidFill>
                <a:latin typeface="Arial" panose="020B0604020202020204" pitchFamily="34" charset="0"/>
                <a:cs typeface="Arial" panose="020B0604020202020204" pitchFamily="34" charset="0"/>
              </a:rPr>
              <a:t>Об'єднані громади отримали можливість</a:t>
            </a:r>
            <a:r>
              <a:rPr lang="ru-RU" sz="1100" b="1" dirty="0">
                <a:solidFill>
                  <a:schemeClr val="tx1"/>
                </a:solidFill>
                <a:latin typeface="Arial" panose="020B0604020202020204" pitchFamily="34" charset="0"/>
                <a:cs typeface="Arial" panose="020B0604020202020204" pitchFamily="34" charset="0"/>
              </a:rPr>
              <a:t>:</a:t>
            </a:r>
            <a:endParaRPr lang="uk-UA" sz="1100" b="1" dirty="0">
              <a:solidFill>
                <a:schemeClr val="tx1"/>
              </a:solidFill>
              <a:latin typeface="Arial" panose="020B0604020202020204" pitchFamily="34" charset="0"/>
              <a:cs typeface="Arial" panose="020B0604020202020204" pitchFamily="34" charset="0"/>
            </a:endParaRPr>
          </a:p>
          <a:p>
            <a:pPr marL="128588" indent="-128588" algn="just">
              <a:spcBef>
                <a:spcPts val="450"/>
              </a:spcBef>
              <a:spcAft>
                <a:spcPts val="450"/>
              </a:spcAft>
              <a:buFont typeface="Wingdings" panose="05000000000000000000" pitchFamily="2" charset="2"/>
              <a:buChar char="Ø"/>
            </a:pPr>
            <a:r>
              <a:rPr lang="uk-UA" sz="1100" dirty="0">
                <a:solidFill>
                  <a:schemeClr val="tx1"/>
                </a:solidFill>
                <a:latin typeface="Arial" panose="020B0604020202020204" pitchFamily="34" charset="0"/>
                <a:cs typeface="Arial" panose="020B0604020202020204" pitchFamily="34" charset="0"/>
              </a:rPr>
              <a:t>перейти на прямі міжбюджетні відносини з державним бюджетом; </a:t>
            </a:r>
          </a:p>
          <a:p>
            <a:pPr marL="128588" indent="-128588" algn="just">
              <a:spcBef>
                <a:spcPts val="450"/>
              </a:spcBef>
              <a:spcAft>
                <a:spcPts val="450"/>
              </a:spcAft>
              <a:buFont typeface="Wingdings" panose="05000000000000000000" pitchFamily="2" charset="2"/>
              <a:buChar char="Ø"/>
            </a:pPr>
            <a:r>
              <a:rPr lang="uk-UA" sz="1100" dirty="0">
                <a:solidFill>
                  <a:schemeClr val="tx1"/>
                </a:solidFill>
                <a:latin typeface="Arial" panose="020B0604020202020204" pitchFamily="34" charset="0"/>
                <a:cs typeface="Arial" panose="020B0604020202020204" pitchFamily="34" charset="0"/>
              </a:rPr>
              <a:t>отримувати з державного бюджету кошти на формування інфраструктури згідно з планом соціально-економічного розвитку територіальної громади;</a:t>
            </a:r>
          </a:p>
          <a:p>
            <a:pPr marL="128588" indent="-128588" algn="just">
              <a:spcBef>
                <a:spcPts val="450"/>
              </a:spcBef>
              <a:spcAft>
                <a:spcPts val="450"/>
              </a:spcAft>
              <a:buFont typeface="Wingdings" panose="05000000000000000000" pitchFamily="2" charset="2"/>
              <a:buChar char="Ø"/>
            </a:pPr>
            <a:r>
              <a:rPr lang="uk-UA" sz="1100" dirty="0">
                <a:solidFill>
                  <a:schemeClr val="tx1"/>
                </a:solidFill>
                <a:latin typeface="Arial" panose="020B0604020202020204" pitchFamily="34" charset="0"/>
                <a:cs typeface="Arial" panose="020B0604020202020204" pitchFamily="34" charset="0"/>
              </a:rPr>
              <a:t>самостійно вирішувати питання розвитку своєї території  та виконувати власні повноваження;</a:t>
            </a:r>
          </a:p>
          <a:p>
            <a:pPr marL="128588" indent="-128588" algn="just">
              <a:spcBef>
                <a:spcPts val="450"/>
              </a:spcBef>
              <a:spcAft>
                <a:spcPts val="450"/>
              </a:spcAft>
              <a:buFont typeface="Wingdings" panose="05000000000000000000" pitchFamily="2" charset="2"/>
              <a:buChar char="Ø"/>
            </a:pPr>
            <a:r>
              <a:rPr lang="uk-UA" sz="1100" dirty="0">
                <a:solidFill>
                  <a:schemeClr val="tx1"/>
                </a:solidFill>
                <a:latin typeface="Arial" panose="020B0604020202020204" pitchFamily="34" charset="0"/>
                <a:cs typeface="Arial" panose="020B0604020202020204" pitchFamily="34" charset="0"/>
              </a:rPr>
              <a:t>економити бюджетні кошти на утримання органів управління та інфраструктури; </a:t>
            </a:r>
          </a:p>
          <a:p>
            <a:pPr marL="128588" indent="-128588" algn="just">
              <a:spcBef>
                <a:spcPts val="450"/>
              </a:spcBef>
              <a:spcAft>
                <a:spcPts val="450"/>
              </a:spcAft>
              <a:buFont typeface="Wingdings" panose="05000000000000000000" pitchFamily="2" charset="2"/>
              <a:buChar char="Ø"/>
            </a:pPr>
            <a:r>
              <a:rPr lang="uk-UA" sz="1100" dirty="0">
                <a:solidFill>
                  <a:schemeClr val="tx1"/>
                </a:solidFill>
                <a:latin typeface="Arial" panose="020B0604020202020204" pitchFamily="34" charset="0"/>
                <a:cs typeface="Arial" panose="020B0604020202020204" pitchFamily="34" charset="0"/>
              </a:rPr>
              <a:t>виконувати делеговані державні повноваження, зокрема:</a:t>
            </a:r>
          </a:p>
          <a:p>
            <a:pPr marL="128588" indent="-128588" algn="just">
              <a:spcBef>
                <a:spcPts val="450"/>
              </a:spcBef>
              <a:spcAft>
                <a:spcPts val="450"/>
              </a:spcAft>
              <a:buFont typeface="Arial" panose="020B0604020202020204" pitchFamily="34" charset="0"/>
              <a:buChar char="•"/>
            </a:pPr>
            <a:r>
              <a:rPr lang="uk-UA" sz="1100" dirty="0">
                <a:solidFill>
                  <a:schemeClr val="tx1"/>
                </a:solidFill>
                <a:latin typeface="Arial" panose="020B0604020202020204" pitchFamily="34" charset="0"/>
                <a:cs typeface="Arial" panose="020B0604020202020204" pitchFamily="34" charset="0"/>
              </a:rPr>
              <a:t>надавати соціальну допомогу населенню через територіальні центри (в громадах);</a:t>
            </a:r>
          </a:p>
          <a:p>
            <a:pPr marL="128588" indent="-128588" algn="just">
              <a:spcBef>
                <a:spcPts val="450"/>
              </a:spcBef>
              <a:spcAft>
                <a:spcPts val="450"/>
              </a:spcAft>
              <a:buFont typeface="Arial" panose="020B0604020202020204" pitchFamily="34" charset="0"/>
              <a:buChar char="•"/>
            </a:pPr>
            <a:r>
              <a:rPr lang="uk-UA" sz="1100" dirty="0">
                <a:solidFill>
                  <a:schemeClr val="tx1"/>
                </a:solidFill>
                <a:latin typeface="Arial" panose="020B0604020202020204" pitchFamily="34" charset="0"/>
                <a:cs typeface="Arial" panose="020B0604020202020204" pitchFamily="34" charset="0"/>
              </a:rPr>
              <a:t>адміністративні послуги через центри їх надання (в громадах);</a:t>
            </a:r>
          </a:p>
          <a:p>
            <a:pPr marL="128588" indent="-128588" algn="just">
              <a:spcBef>
                <a:spcPts val="450"/>
              </a:spcBef>
              <a:spcAft>
                <a:spcPts val="450"/>
              </a:spcAft>
              <a:buFont typeface="Arial" panose="020B0604020202020204" pitchFamily="34" charset="0"/>
              <a:buChar char="•"/>
            </a:pPr>
            <a:r>
              <a:rPr lang="uk-UA" sz="1100" dirty="0">
                <a:solidFill>
                  <a:schemeClr val="tx1"/>
                </a:solidFill>
                <a:latin typeface="Arial" panose="020B0604020202020204" pitchFamily="34" charset="0"/>
                <a:cs typeface="Arial" panose="020B0604020202020204" pitchFamily="34" charset="0"/>
              </a:rPr>
              <a:t>управління школами та дитсадками;</a:t>
            </a:r>
          </a:p>
          <a:p>
            <a:pPr marL="128588" indent="-128588" algn="just">
              <a:spcBef>
                <a:spcPts val="450"/>
              </a:spcBef>
              <a:spcAft>
                <a:spcPts val="450"/>
              </a:spcAft>
              <a:buFont typeface="Arial" panose="020B0604020202020204" pitchFamily="34" charset="0"/>
              <a:buChar char="•"/>
            </a:pPr>
            <a:r>
              <a:rPr lang="uk-UA" sz="1100" dirty="0">
                <a:solidFill>
                  <a:schemeClr val="tx1"/>
                </a:solidFill>
                <a:latin typeface="Arial" panose="020B0604020202020204" pitchFamily="34" charset="0"/>
                <a:cs typeface="Arial" panose="020B0604020202020204" pitchFamily="34" charset="0"/>
              </a:rPr>
              <a:t>організація первинної медичної допомоги;</a:t>
            </a:r>
          </a:p>
          <a:p>
            <a:pPr marL="128588" indent="-128588" algn="just">
              <a:spcBef>
                <a:spcPts val="450"/>
              </a:spcBef>
              <a:spcAft>
                <a:spcPts val="450"/>
              </a:spcAft>
              <a:buFont typeface="Arial" panose="020B0604020202020204" pitchFamily="34" charset="0"/>
              <a:buChar char="•"/>
            </a:pPr>
            <a:r>
              <a:rPr lang="uk-UA" sz="1100" dirty="0">
                <a:solidFill>
                  <a:schemeClr val="tx1"/>
                </a:solidFill>
                <a:latin typeface="Arial" panose="020B0604020202020204" pitchFamily="34" charset="0"/>
                <a:cs typeface="Arial" panose="020B0604020202020204" pitchFamily="34" charset="0"/>
              </a:rPr>
              <a:t>утримання та організація роботи будинків культури, клубів, бібліотек, стадіонів, спортивних залів, інших закладів та установ</a:t>
            </a:r>
          </a:p>
          <a:p>
            <a:pPr marL="128588" indent="-128588" algn="just">
              <a:spcBef>
                <a:spcPts val="450"/>
              </a:spcBef>
              <a:spcAft>
                <a:spcPts val="450"/>
              </a:spcAft>
              <a:buFont typeface="Wingdings" panose="05000000000000000000" pitchFamily="2" charset="2"/>
              <a:buChar char="Ø"/>
            </a:pPr>
            <a:endParaRPr lang="uk-UA" sz="900" dirty="0">
              <a:solidFill>
                <a:schemeClr val="tx1"/>
              </a:solidFill>
              <a:latin typeface="Arial" panose="020B0604020202020204" pitchFamily="34" charset="0"/>
              <a:cs typeface="Arial" panose="020B0604020202020204" pitchFamily="34" charset="0"/>
            </a:endParaRPr>
          </a:p>
          <a:p>
            <a:pPr lvl="0"/>
            <a:endParaRPr lang="uk-UA" sz="900" dirty="0">
              <a:solidFill>
                <a:schemeClr val="tx1"/>
              </a:solidFill>
            </a:endParaRPr>
          </a:p>
          <a:p>
            <a:pPr algn="ctr"/>
            <a:endParaRPr lang="uk-UA" dirty="0"/>
          </a:p>
        </p:txBody>
      </p:sp>
      <p:pic>
        <p:nvPicPr>
          <p:cNvPr id="6"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995" y="7953"/>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4"/>
          <a:stretch>
            <a:fillRect/>
          </a:stretch>
        </p:blipFill>
        <p:spPr>
          <a:xfrm>
            <a:off x="3670926" y="6286377"/>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974489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8" name="Прямоугольник 7"/>
          <p:cNvSpPr/>
          <p:nvPr/>
        </p:nvSpPr>
        <p:spPr>
          <a:xfrm flipV="1">
            <a:off x="0" y="6594477"/>
            <a:ext cx="9144000" cy="309563"/>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9" name="Рисунок 8"/>
          <p:cNvPicPr>
            <a:picLocks noChangeAspect="1"/>
          </p:cNvPicPr>
          <p:nvPr/>
        </p:nvPicPr>
        <p:blipFill>
          <a:blip r:embed="rId3"/>
          <a:stretch>
            <a:fillRect/>
          </a:stretch>
        </p:blipFill>
        <p:spPr>
          <a:xfrm>
            <a:off x="8028384" y="5826721"/>
            <a:ext cx="1030287" cy="541338"/>
          </a:xfrm>
          <a:prstGeom prst="rect">
            <a:avLst/>
          </a:prstGeom>
          <a:effectLst>
            <a:outerShdw blurRad="50800" dist="50800" dir="5400000" algn="ctr" rotWithShape="0">
              <a:srgbClr val="000000">
                <a:alpha val="0"/>
              </a:srgbClr>
            </a:outerShdw>
          </a:effectLst>
        </p:spPr>
      </p:pic>
      <p:pic>
        <p:nvPicPr>
          <p:cNvPr id="38920"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38" y="68263"/>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99792" y="1230602"/>
            <a:ext cx="3600400" cy="369332"/>
          </a:xfrm>
          <a:prstGeom prst="rect">
            <a:avLst/>
          </a:prstGeom>
          <a:noFill/>
        </p:spPr>
        <p:txBody>
          <a:bodyPr wrap="square" rtlCol="0">
            <a:spAutoFit/>
          </a:bodyPr>
          <a:lstStyle/>
          <a:p>
            <a:pPr algn="ctr"/>
            <a:r>
              <a:rPr lang="uk-UA" b="1" dirty="0" smtClean="0"/>
              <a:t>Донецька область</a:t>
            </a:r>
            <a:endParaRPr lang="en-US" b="1" dirty="0"/>
          </a:p>
        </p:txBody>
      </p:sp>
      <p:pic>
        <p:nvPicPr>
          <p:cNvPr id="3" name="Рисунок 2"/>
          <p:cNvPicPr>
            <a:picLocks noChangeAspect="1"/>
          </p:cNvPicPr>
          <p:nvPr/>
        </p:nvPicPr>
        <p:blipFill>
          <a:blip r:embed="rId5"/>
          <a:stretch>
            <a:fillRect/>
          </a:stretch>
        </p:blipFill>
        <p:spPr>
          <a:xfrm>
            <a:off x="373583" y="1812926"/>
            <a:ext cx="8471541" cy="3488282"/>
          </a:xfrm>
          <a:prstGeom prst="rect">
            <a:avLst/>
          </a:prstGeom>
        </p:spPr>
      </p:pic>
    </p:spTree>
    <p:extLst>
      <p:ext uri="{BB962C8B-B14F-4D97-AF65-F5344CB8AC3E}">
        <p14:creationId xmlns:p14="http://schemas.microsoft.com/office/powerpoint/2010/main" val="775230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8" name="Прямоугольник 7"/>
          <p:cNvSpPr/>
          <p:nvPr/>
        </p:nvSpPr>
        <p:spPr>
          <a:xfrm flipV="1">
            <a:off x="0" y="6594477"/>
            <a:ext cx="9144000" cy="309563"/>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9" name="Рисунок 8"/>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pic>
        <p:nvPicPr>
          <p:cNvPr id="38920"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38" y="68263"/>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5"/>
          <a:stretch>
            <a:fillRect/>
          </a:stretch>
        </p:blipFill>
        <p:spPr>
          <a:xfrm>
            <a:off x="395536" y="2008623"/>
            <a:ext cx="8628615" cy="3580617"/>
          </a:xfrm>
          <a:prstGeom prst="rect">
            <a:avLst/>
          </a:prstGeom>
        </p:spPr>
      </p:pic>
    </p:spTree>
    <p:extLst>
      <p:ext uri="{BB962C8B-B14F-4D97-AF65-F5344CB8AC3E}">
        <p14:creationId xmlns:p14="http://schemas.microsoft.com/office/powerpoint/2010/main" val="756214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8" name="Прямоугольник 7"/>
          <p:cNvSpPr/>
          <p:nvPr/>
        </p:nvSpPr>
        <p:spPr>
          <a:xfrm flipV="1">
            <a:off x="0" y="6594477"/>
            <a:ext cx="9144000" cy="309563"/>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38920"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38" y="68263"/>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9"/>
          <p:cNvPicPr>
            <a:picLocks noChangeAspect="1"/>
          </p:cNvPicPr>
          <p:nvPr/>
        </p:nvPicPr>
        <p:blipFill>
          <a:blip r:embed="rId4"/>
          <a:stretch>
            <a:fillRect/>
          </a:stretch>
        </p:blipFill>
        <p:spPr>
          <a:xfrm>
            <a:off x="8113713" y="5914232"/>
            <a:ext cx="1030287" cy="541338"/>
          </a:xfrm>
          <a:prstGeom prst="rect">
            <a:avLst/>
          </a:prstGeom>
          <a:effectLst>
            <a:outerShdw blurRad="50800" dist="50800" dir="5400000" algn="ctr" rotWithShape="0">
              <a:srgbClr val="000000">
                <a:alpha val="0"/>
              </a:srgbClr>
            </a:outerShdw>
          </a:effectLst>
        </p:spPr>
      </p:pic>
      <p:sp>
        <p:nvSpPr>
          <p:cNvPr id="11" name="TextBox 10"/>
          <p:cNvSpPr txBox="1"/>
          <p:nvPr/>
        </p:nvSpPr>
        <p:spPr>
          <a:xfrm>
            <a:off x="2636947" y="1139579"/>
            <a:ext cx="3600400" cy="369332"/>
          </a:xfrm>
          <a:prstGeom prst="rect">
            <a:avLst/>
          </a:prstGeom>
          <a:noFill/>
        </p:spPr>
        <p:txBody>
          <a:bodyPr wrap="square" rtlCol="0">
            <a:spAutoFit/>
          </a:bodyPr>
          <a:lstStyle/>
          <a:p>
            <a:pPr algn="ctr"/>
            <a:r>
              <a:rPr lang="uk-UA" b="1" dirty="0" smtClean="0"/>
              <a:t>Донецька область</a:t>
            </a:r>
            <a:endParaRPr lang="en-US" b="1" dirty="0"/>
          </a:p>
        </p:txBody>
      </p:sp>
      <p:pic>
        <p:nvPicPr>
          <p:cNvPr id="3" name="Рисунок 2"/>
          <p:cNvPicPr>
            <a:picLocks noChangeAspect="1"/>
          </p:cNvPicPr>
          <p:nvPr/>
        </p:nvPicPr>
        <p:blipFill>
          <a:blip r:embed="rId5"/>
          <a:stretch>
            <a:fillRect/>
          </a:stretch>
        </p:blipFill>
        <p:spPr>
          <a:xfrm>
            <a:off x="539553" y="1728833"/>
            <a:ext cx="8437760" cy="3557542"/>
          </a:xfrm>
          <a:prstGeom prst="rect">
            <a:avLst/>
          </a:prstGeom>
        </p:spPr>
      </p:pic>
    </p:spTree>
    <p:extLst>
      <p:ext uri="{BB962C8B-B14F-4D97-AF65-F5344CB8AC3E}">
        <p14:creationId xmlns:p14="http://schemas.microsoft.com/office/powerpoint/2010/main" val="34818736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0" name="Рисунок 9"/>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pic>
        <p:nvPicPr>
          <p:cNvPr id="11271"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Объект 2"/>
          <p:cNvSpPr txBox="1">
            <a:spLocks/>
          </p:cNvSpPr>
          <p:nvPr/>
        </p:nvSpPr>
        <p:spPr bwMode="auto">
          <a:xfrm>
            <a:off x="395536" y="1139822"/>
            <a:ext cx="7992888" cy="518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20000"/>
              </a:lnSpc>
              <a:spcBef>
                <a:spcPts val="1800"/>
              </a:spcBef>
              <a:spcAft>
                <a:spcPts val="1800"/>
              </a:spcAft>
            </a:pPr>
            <a:r>
              <a:rPr lang="uk-UA" sz="2800" b="1" dirty="0" smtClean="0">
                <a:solidFill>
                  <a:schemeClr val="tx1"/>
                </a:solidFill>
              </a:rPr>
              <a:t>МІЖБЮДЖЕТНІ ВІДНОСИНИ </a:t>
            </a:r>
          </a:p>
          <a:p>
            <a:pPr algn="just">
              <a:lnSpc>
                <a:spcPct val="120000"/>
              </a:lnSpc>
              <a:spcBef>
                <a:spcPts val="1800"/>
              </a:spcBef>
              <a:spcAft>
                <a:spcPts val="1800"/>
              </a:spcAft>
            </a:pPr>
            <a:r>
              <a:rPr lang="uk-UA" sz="2800" dirty="0" smtClean="0">
                <a:solidFill>
                  <a:schemeClr val="tx1"/>
                </a:solidFill>
              </a:rPr>
              <a:t>– відносини між державою</a:t>
            </a:r>
            <a:r>
              <a:rPr lang="ru-RU" sz="2800" dirty="0" smtClean="0">
                <a:solidFill>
                  <a:schemeClr val="tx1"/>
                </a:solidFill>
              </a:rPr>
              <a:t> та </a:t>
            </a:r>
            <a:r>
              <a:rPr lang="ru-RU" sz="2800" dirty="0" err="1" smtClean="0">
                <a:solidFill>
                  <a:schemeClr val="tx1"/>
                </a:solidFill>
              </a:rPr>
              <a:t>територіальними</a:t>
            </a:r>
            <a:r>
              <a:rPr lang="ru-RU" sz="2800" dirty="0" smtClean="0">
                <a:solidFill>
                  <a:schemeClr val="tx1"/>
                </a:solidFill>
              </a:rPr>
              <a:t> громадами </a:t>
            </a:r>
            <a:r>
              <a:rPr lang="ru-RU" sz="2800" dirty="0" err="1" smtClean="0">
                <a:solidFill>
                  <a:schemeClr val="tx1"/>
                </a:solidFill>
              </a:rPr>
              <a:t>щодо</a:t>
            </a:r>
            <a:r>
              <a:rPr lang="ru-RU" sz="2800" dirty="0" smtClean="0">
                <a:solidFill>
                  <a:schemeClr val="tx1"/>
                </a:solidFill>
              </a:rPr>
              <a:t> </a:t>
            </a:r>
            <a:r>
              <a:rPr lang="ru-RU" sz="2800" dirty="0" err="1" smtClean="0">
                <a:solidFill>
                  <a:schemeClr val="tx1"/>
                </a:solidFill>
              </a:rPr>
              <a:t>забезпечення</a:t>
            </a:r>
            <a:r>
              <a:rPr lang="ru-RU" sz="2800" dirty="0" smtClean="0">
                <a:solidFill>
                  <a:schemeClr val="tx1"/>
                </a:solidFill>
              </a:rPr>
              <a:t> </a:t>
            </a:r>
            <a:r>
              <a:rPr lang="ru-RU" sz="2800" dirty="0" err="1" smtClean="0">
                <a:solidFill>
                  <a:schemeClr val="tx1"/>
                </a:solidFill>
              </a:rPr>
              <a:t>відповідних</a:t>
            </a:r>
            <a:r>
              <a:rPr lang="ru-RU" sz="2800" dirty="0" smtClean="0">
                <a:solidFill>
                  <a:schemeClr val="tx1"/>
                </a:solidFill>
              </a:rPr>
              <a:t> </a:t>
            </a:r>
            <a:r>
              <a:rPr lang="ru-RU" sz="2800" dirty="0" err="1" smtClean="0">
                <a:solidFill>
                  <a:schemeClr val="tx1"/>
                </a:solidFill>
              </a:rPr>
              <a:t>бюджетів</a:t>
            </a:r>
            <a:r>
              <a:rPr lang="ru-RU" sz="2800" dirty="0" smtClean="0">
                <a:solidFill>
                  <a:schemeClr val="tx1"/>
                </a:solidFill>
              </a:rPr>
              <a:t> </a:t>
            </a:r>
            <a:r>
              <a:rPr lang="ru-RU" sz="2800" dirty="0" err="1" smtClean="0">
                <a:solidFill>
                  <a:schemeClr val="tx1"/>
                </a:solidFill>
              </a:rPr>
              <a:t>фінансовими</a:t>
            </a:r>
            <a:r>
              <a:rPr lang="ru-RU" sz="2800" dirty="0" smtClean="0">
                <a:solidFill>
                  <a:schemeClr val="tx1"/>
                </a:solidFill>
              </a:rPr>
              <a:t> ресурсами, </a:t>
            </a:r>
            <a:r>
              <a:rPr lang="ru-RU" sz="2800" dirty="0" err="1" smtClean="0">
                <a:solidFill>
                  <a:schemeClr val="tx1"/>
                </a:solidFill>
              </a:rPr>
              <a:t>необхідними</a:t>
            </a:r>
            <a:r>
              <a:rPr lang="ru-RU" sz="2800" dirty="0" smtClean="0">
                <a:solidFill>
                  <a:schemeClr val="tx1"/>
                </a:solidFill>
              </a:rPr>
              <a:t> для </a:t>
            </a:r>
            <a:r>
              <a:rPr lang="ru-RU" sz="2800" dirty="0" err="1" smtClean="0">
                <a:solidFill>
                  <a:schemeClr val="tx1"/>
                </a:solidFill>
              </a:rPr>
              <a:t>виконання</a:t>
            </a:r>
            <a:r>
              <a:rPr lang="ru-RU" sz="2800" dirty="0" smtClean="0">
                <a:solidFill>
                  <a:schemeClr val="tx1"/>
                </a:solidFill>
              </a:rPr>
              <a:t> </a:t>
            </a:r>
            <a:r>
              <a:rPr lang="ru-RU" sz="2800" dirty="0" err="1" smtClean="0">
                <a:solidFill>
                  <a:schemeClr val="tx1"/>
                </a:solidFill>
              </a:rPr>
              <a:t>функцій</a:t>
            </a:r>
            <a:r>
              <a:rPr lang="ru-RU" sz="2800" dirty="0" smtClean="0">
                <a:solidFill>
                  <a:schemeClr val="tx1"/>
                </a:solidFill>
              </a:rPr>
              <a:t>, </a:t>
            </a:r>
            <a:r>
              <a:rPr lang="ru-RU" sz="2800" dirty="0" err="1" smtClean="0">
                <a:solidFill>
                  <a:schemeClr val="tx1"/>
                </a:solidFill>
              </a:rPr>
              <a:t>передбачених</a:t>
            </a:r>
            <a:r>
              <a:rPr lang="uk-UA" sz="2800" dirty="0" smtClean="0">
                <a:solidFill>
                  <a:schemeClr val="tx1"/>
                </a:solidFill>
              </a:rPr>
              <a:t> Конституцією України</a:t>
            </a:r>
          </a:p>
          <a:p>
            <a:pPr algn="just">
              <a:lnSpc>
                <a:spcPct val="120000"/>
              </a:lnSpc>
              <a:spcBef>
                <a:spcPts val="1800"/>
              </a:spcBef>
              <a:spcAft>
                <a:spcPts val="1800"/>
              </a:spcAft>
            </a:pPr>
            <a:r>
              <a:rPr lang="ru-RU" sz="2800" dirty="0" smtClean="0">
                <a:solidFill>
                  <a:schemeClr val="tx1"/>
                </a:solidFill>
              </a:rPr>
              <a:t>Метою </a:t>
            </a:r>
            <a:r>
              <a:rPr lang="ru-RU" sz="2800" dirty="0" err="1" smtClean="0">
                <a:solidFill>
                  <a:schemeClr val="tx1"/>
                </a:solidFill>
              </a:rPr>
              <a:t>регулювання</a:t>
            </a:r>
            <a:r>
              <a:rPr lang="ru-RU" sz="2800" dirty="0" smtClean="0">
                <a:solidFill>
                  <a:schemeClr val="tx1"/>
                </a:solidFill>
              </a:rPr>
              <a:t> </a:t>
            </a:r>
            <a:r>
              <a:rPr lang="ru-RU" sz="2800" dirty="0" err="1" smtClean="0">
                <a:solidFill>
                  <a:schemeClr val="tx1"/>
                </a:solidFill>
              </a:rPr>
              <a:t>міжбюджетних</a:t>
            </a:r>
            <a:r>
              <a:rPr lang="ru-RU" sz="2800" dirty="0" smtClean="0">
                <a:solidFill>
                  <a:schemeClr val="tx1"/>
                </a:solidFill>
              </a:rPr>
              <a:t> </a:t>
            </a:r>
            <a:r>
              <a:rPr lang="ru-RU" sz="2800" dirty="0" err="1" smtClean="0">
                <a:solidFill>
                  <a:schemeClr val="tx1"/>
                </a:solidFill>
              </a:rPr>
              <a:t>відносин</a:t>
            </a:r>
            <a:r>
              <a:rPr lang="ru-RU" sz="2800" dirty="0" smtClean="0">
                <a:solidFill>
                  <a:schemeClr val="tx1"/>
                </a:solidFill>
              </a:rPr>
              <a:t> є </a:t>
            </a:r>
            <a:r>
              <a:rPr lang="ru-RU" sz="2800" dirty="0" err="1" smtClean="0">
                <a:solidFill>
                  <a:schemeClr val="tx1"/>
                </a:solidFill>
              </a:rPr>
              <a:t>забезпечення</a:t>
            </a:r>
            <a:r>
              <a:rPr lang="ru-RU" sz="2800" dirty="0" smtClean="0">
                <a:solidFill>
                  <a:schemeClr val="tx1"/>
                </a:solidFill>
              </a:rPr>
              <a:t> </a:t>
            </a:r>
            <a:r>
              <a:rPr lang="ru-RU" sz="2800" dirty="0" err="1" smtClean="0">
                <a:solidFill>
                  <a:schemeClr val="tx1"/>
                </a:solidFill>
              </a:rPr>
              <a:t>відповідності</a:t>
            </a:r>
            <a:r>
              <a:rPr lang="ru-RU" sz="2800" dirty="0" smtClean="0">
                <a:solidFill>
                  <a:schemeClr val="tx1"/>
                </a:solidFill>
              </a:rPr>
              <a:t> </a:t>
            </a:r>
            <a:r>
              <a:rPr lang="ru-RU" sz="2800" dirty="0" err="1" smtClean="0">
                <a:solidFill>
                  <a:schemeClr val="tx1"/>
                </a:solidFill>
              </a:rPr>
              <a:t>повноважень</a:t>
            </a:r>
            <a:r>
              <a:rPr lang="ru-RU" sz="2800" dirty="0" smtClean="0">
                <a:solidFill>
                  <a:schemeClr val="tx1"/>
                </a:solidFill>
              </a:rPr>
              <a:t> на </a:t>
            </a:r>
            <a:r>
              <a:rPr lang="ru-RU" sz="2800" dirty="0" err="1" smtClean="0">
                <a:solidFill>
                  <a:schemeClr val="tx1"/>
                </a:solidFill>
              </a:rPr>
              <a:t>здійснення</a:t>
            </a:r>
            <a:r>
              <a:rPr lang="ru-RU" sz="2800" dirty="0" smtClean="0">
                <a:solidFill>
                  <a:schemeClr val="tx1"/>
                </a:solidFill>
              </a:rPr>
              <a:t> </a:t>
            </a:r>
            <a:r>
              <a:rPr lang="ru-RU" sz="2800" dirty="0" err="1" smtClean="0">
                <a:solidFill>
                  <a:schemeClr val="tx1"/>
                </a:solidFill>
              </a:rPr>
              <a:t>видатків</a:t>
            </a:r>
            <a:r>
              <a:rPr lang="en-US" sz="2800" dirty="0" smtClean="0">
                <a:solidFill>
                  <a:schemeClr val="tx1"/>
                </a:solidFill>
              </a:rPr>
              <a:t>, </a:t>
            </a:r>
            <a:r>
              <a:rPr lang="ru-RU" sz="2800" dirty="0" err="1" smtClean="0">
                <a:solidFill>
                  <a:schemeClr val="tx1"/>
                </a:solidFill>
              </a:rPr>
              <a:t>закріплених</a:t>
            </a:r>
            <a:r>
              <a:rPr lang="ru-RU" sz="2800" dirty="0" smtClean="0">
                <a:solidFill>
                  <a:schemeClr val="tx1"/>
                </a:solidFill>
              </a:rPr>
              <a:t> </a:t>
            </a:r>
            <a:r>
              <a:rPr lang="ru-RU" sz="2800" dirty="0" err="1" smtClean="0">
                <a:solidFill>
                  <a:schemeClr val="tx1"/>
                </a:solidFill>
              </a:rPr>
              <a:t>законодавчими</a:t>
            </a:r>
            <a:r>
              <a:rPr lang="ru-RU" sz="2800" dirty="0" smtClean="0">
                <a:solidFill>
                  <a:schemeClr val="tx1"/>
                </a:solidFill>
              </a:rPr>
              <a:t> актами за бюджетами</a:t>
            </a:r>
            <a:r>
              <a:rPr lang="en-US" sz="2800" dirty="0" smtClean="0">
                <a:solidFill>
                  <a:schemeClr val="tx1"/>
                </a:solidFill>
              </a:rPr>
              <a:t>, </a:t>
            </a:r>
            <a:r>
              <a:rPr lang="ru-RU" sz="2800" dirty="0" smtClean="0">
                <a:solidFill>
                  <a:schemeClr val="tx1"/>
                </a:solidFill>
              </a:rPr>
              <a:t>та </a:t>
            </a:r>
            <a:r>
              <a:rPr lang="ru-RU" sz="2800" dirty="0" err="1" smtClean="0">
                <a:solidFill>
                  <a:schemeClr val="tx1"/>
                </a:solidFill>
              </a:rPr>
              <a:t>фінансових</a:t>
            </a:r>
            <a:r>
              <a:rPr lang="ru-RU" sz="2800" dirty="0" smtClean="0">
                <a:solidFill>
                  <a:schemeClr val="tx1"/>
                </a:solidFill>
              </a:rPr>
              <a:t> </a:t>
            </a:r>
            <a:r>
              <a:rPr lang="ru-RU" sz="2800" dirty="0" err="1" smtClean="0">
                <a:solidFill>
                  <a:schemeClr val="tx1"/>
                </a:solidFill>
              </a:rPr>
              <a:t>ресурсів</a:t>
            </a:r>
            <a:r>
              <a:rPr lang="en-US" sz="2800" dirty="0" smtClean="0">
                <a:solidFill>
                  <a:schemeClr val="tx1"/>
                </a:solidFill>
              </a:rPr>
              <a:t>, </a:t>
            </a:r>
            <a:r>
              <a:rPr lang="ru-RU" sz="2800" dirty="0" err="1" smtClean="0">
                <a:solidFill>
                  <a:schemeClr val="tx1"/>
                </a:solidFill>
              </a:rPr>
              <a:t>які</a:t>
            </a:r>
            <a:r>
              <a:rPr lang="ru-RU" sz="2800" dirty="0" smtClean="0">
                <a:solidFill>
                  <a:schemeClr val="tx1"/>
                </a:solidFill>
              </a:rPr>
              <a:t> </a:t>
            </a:r>
            <a:r>
              <a:rPr lang="ru-RU" sz="2800" dirty="0" err="1" smtClean="0">
                <a:solidFill>
                  <a:schemeClr val="tx1"/>
                </a:solidFill>
              </a:rPr>
              <a:t>мають</a:t>
            </a:r>
            <a:r>
              <a:rPr lang="ru-RU" sz="2800" dirty="0" smtClean="0">
                <a:solidFill>
                  <a:schemeClr val="tx1"/>
                </a:solidFill>
              </a:rPr>
              <a:t> </a:t>
            </a:r>
            <a:r>
              <a:rPr lang="ru-RU" sz="2800" dirty="0" err="1" smtClean="0">
                <a:solidFill>
                  <a:schemeClr val="tx1"/>
                </a:solidFill>
              </a:rPr>
              <a:t>забезпечувати</a:t>
            </a:r>
            <a:r>
              <a:rPr lang="ru-RU" sz="2800" dirty="0" smtClean="0">
                <a:solidFill>
                  <a:schemeClr val="tx1"/>
                </a:solidFill>
              </a:rPr>
              <a:t> </a:t>
            </a:r>
            <a:r>
              <a:rPr lang="ru-RU" sz="2800" dirty="0" err="1" smtClean="0">
                <a:solidFill>
                  <a:schemeClr val="tx1"/>
                </a:solidFill>
              </a:rPr>
              <a:t>виконання</a:t>
            </a:r>
            <a:r>
              <a:rPr lang="ru-RU" sz="2800" dirty="0" smtClean="0">
                <a:solidFill>
                  <a:schemeClr val="tx1"/>
                </a:solidFill>
              </a:rPr>
              <a:t> </a:t>
            </a:r>
            <a:r>
              <a:rPr lang="ru-RU" sz="2800" dirty="0" err="1" smtClean="0">
                <a:solidFill>
                  <a:schemeClr val="tx1"/>
                </a:solidFill>
              </a:rPr>
              <a:t>цих</a:t>
            </a:r>
            <a:r>
              <a:rPr lang="ru-RU" sz="2800" dirty="0" smtClean="0">
                <a:solidFill>
                  <a:schemeClr val="tx1"/>
                </a:solidFill>
              </a:rPr>
              <a:t> </a:t>
            </a:r>
            <a:r>
              <a:rPr lang="ru-RU" sz="2800" dirty="0" err="1" smtClean="0">
                <a:solidFill>
                  <a:schemeClr val="tx1"/>
                </a:solidFill>
              </a:rPr>
              <a:t>повноважень</a:t>
            </a:r>
            <a:endParaRPr lang="ru-RU" sz="2800" dirty="0">
              <a:solidFill>
                <a:schemeClr val="tx1"/>
              </a:solidFill>
            </a:endParaRPr>
          </a:p>
        </p:txBody>
      </p:sp>
    </p:spTree>
    <p:extLst>
      <p:ext uri="{BB962C8B-B14F-4D97-AF65-F5344CB8AC3E}">
        <p14:creationId xmlns:p14="http://schemas.microsoft.com/office/powerpoint/2010/main" val="36591705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53255"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38" y="349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4"/>
          <a:stretch>
            <a:fillRect/>
          </a:stretch>
        </p:blipFill>
        <p:spPr>
          <a:xfrm>
            <a:off x="770298" y="1188580"/>
            <a:ext cx="7834150" cy="5131003"/>
          </a:xfrm>
          <a:prstGeom prst="rect">
            <a:avLst/>
          </a:prstGeom>
        </p:spPr>
      </p:pic>
      <p:pic>
        <p:nvPicPr>
          <p:cNvPr id="8" name="Рисунок 7"/>
          <p:cNvPicPr>
            <a:picLocks noChangeAspect="1"/>
          </p:cNvPicPr>
          <p:nvPr/>
        </p:nvPicPr>
        <p:blipFill>
          <a:blip r:embed="rId5"/>
          <a:stretch>
            <a:fillRect/>
          </a:stretch>
        </p:blipFill>
        <p:spPr>
          <a:xfrm>
            <a:off x="7897145" y="5895262"/>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9157805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4" name="Подзаголовок 3"/>
          <p:cNvSpPr>
            <a:spLocks noGrp="1"/>
          </p:cNvSpPr>
          <p:nvPr>
            <p:ph type="subTitle" idx="1"/>
          </p:nvPr>
        </p:nvSpPr>
        <p:spPr>
          <a:xfrm>
            <a:off x="323852" y="3933827"/>
            <a:ext cx="8124825" cy="2422525"/>
          </a:xfrm>
        </p:spPr>
        <p:txBody>
          <a:bodyPr rtlCol="0">
            <a:normAutofit/>
          </a:bodyPr>
          <a:lstStyle/>
          <a:p>
            <a:pPr algn="l" eaLnBrk="1" fontAlgn="auto" hangingPunct="1">
              <a:spcBef>
                <a:spcPts val="0"/>
              </a:spcBef>
              <a:spcAft>
                <a:spcPts val="0"/>
              </a:spcAft>
              <a:defRPr/>
            </a:pPr>
            <a:endParaRPr lang="uk-UA" sz="1400" b="1" dirty="0">
              <a:solidFill>
                <a:schemeClr val="tx2">
                  <a:lumMod val="75000"/>
                </a:schemeClr>
              </a:solidFill>
              <a:latin typeface="Arial" panose="020B0604020202020204" pitchFamily="34" charset="0"/>
              <a:cs typeface="Arial" panose="020B0604020202020204" pitchFamily="34" charset="0"/>
            </a:endParaRPr>
          </a:p>
          <a:p>
            <a:pPr algn="l" eaLnBrk="1" fontAlgn="auto" hangingPunct="1">
              <a:spcBef>
                <a:spcPts val="0"/>
              </a:spcBef>
              <a:spcAft>
                <a:spcPts val="0"/>
              </a:spcAft>
              <a:defRPr/>
            </a:pPr>
            <a:endParaRPr lang="uk-UA" sz="1400" b="1" i="1" dirty="0">
              <a:solidFill>
                <a:schemeClr val="tx2">
                  <a:lumMod val="75000"/>
                </a:schemeClr>
              </a:solidFill>
              <a:latin typeface="Arial" panose="020B0604020202020204" pitchFamily="34" charset="0"/>
              <a:cs typeface="Arial" panose="020B0604020202020204" pitchFamily="34" charset="0"/>
            </a:endParaRPr>
          </a:p>
          <a:p>
            <a:pPr algn="l" eaLnBrk="1" fontAlgn="auto" hangingPunct="1">
              <a:spcBef>
                <a:spcPts val="0"/>
              </a:spcBef>
              <a:spcAft>
                <a:spcPts val="0"/>
              </a:spcAft>
              <a:defRPr/>
            </a:pPr>
            <a:endParaRPr lang="uk-UA" sz="1400" b="1" i="1" dirty="0">
              <a:solidFill>
                <a:schemeClr val="tx2">
                  <a:lumMod val="75000"/>
                </a:schemeClr>
              </a:solidFill>
              <a:latin typeface="Arial" panose="020B0604020202020204" pitchFamily="34" charset="0"/>
              <a:cs typeface="Arial" panose="020B0604020202020204" pitchFamily="34" charset="0"/>
            </a:endParaRPr>
          </a:p>
          <a:p>
            <a:pPr algn="r" eaLnBrk="1" fontAlgn="auto" hangingPunct="1">
              <a:spcBef>
                <a:spcPts val="0"/>
              </a:spcBef>
              <a:spcAft>
                <a:spcPts val="0"/>
              </a:spcAft>
              <a:defRPr/>
            </a:pPr>
            <a:endParaRPr lang="uk-UA" sz="2000" dirty="0">
              <a:solidFill>
                <a:srgbClr val="0070C0"/>
              </a:solidFill>
            </a:endParaRPr>
          </a:p>
        </p:txBody>
      </p:sp>
      <p:pic>
        <p:nvPicPr>
          <p:cNvPr id="9" name="Рисунок 8"/>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sp>
        <p:nvSpPr>
          <p:cNvPr id="8" name="TextBox 7"/>
          <p:cNvSpPr txBox="1"/>
          <p:nvPr/>
        </p:nvSpPr>
        <p:spPr>
          <a:xfrm>
            <a:off x="79377" y="2047877"/>
            <a:ext cx="9064625" cy="523875"/>
          </a:xfrm>
          <a:prstGeom prst="rect">
            <a:avLst/>
          </a:prstGeom>
          <a:noFill/>
        </p:spPr>
        <p:txBody>
          <a:bodyPr>
            <a:spAutoFit/>
          </a:bodyPr>
          <a:lstStyle/>
          <a:p>
            <a:pPr algn="ctr">
              <a:defRPr/>
            </a:pPr>
            <a:r>
              <a:rPr lang="uk-UA" sz="2800" b="1" dirty="0">
                <a:solidFill>
                  <a:schemeClr val="tx2">
                    <a:lumMod val="75000"/>
                  </a:schemeClr>
                </a:solidFill>
                <a:effectLst>
                  <a:outerShdw blurRad="38100" dist="38100" dir="2700000" algn="tl">
                    <a:srgbClr val="000000">
                      <a:alpha val="43137"/>
                    </a:srgbClr>
                  </a:outerShdw>
                </a:effectLst>
                <a:latin typeface="Cambria" pitchFamily="18" charset="0"/>
              </a:rPr>
              <a:t>МЕТА БЮДЖЕТНОЇ РЕФОРМИ</a:t>
            </a:r>
          </a:p>
        </p:txBody>
      </p:sp>
      <p:sp>
        <p:nvSpPr>
          <p:cNvPr id="7176" name="Прямоугольник 9"/>
          <p:cNvSpPr>
            <a:spLocks noChangeArrowheads="1"/>
          </p:cNvSpPr>
          <p:nvPr/>
        </p:nvSpPr>
        <p:spPr bwMode="auto">
          <a:xfrm>
            <a:off x="550865" y="2663827"/>
            <a:ext cx="82375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buFontTx/>
              <a:buNone/>
            </a:pPr>
            <a:r>
              <a:rPr lang="uk-UA" altLang="uk-UA" sz="2400" b="1" dirty="0"/>
              <a:t>Побудова бюджетної системи України, що забезпечує створення належних фінансових умов</a:t>
            </a:r>
            <a:r>
              <a:rPr lang="uk-UA" altLang="uk-UA" sz="2400" dirty="0"/>
              <a:t> </a:t>
            </a:r>
            <a:r>
              <a:rPr lang="uk-UA" altLang="uk-UA" sz="2400" b="1" dirty="0"/>
              <a:t>для забезпечення виконання місцевими органами влади та органами місцевого самоврядування своїх повноважень</a:t>
            </a:r>
          </a:p>
        </p:txBody>
      </p:sp>
      <p:pic>
        <p:nvPicPr>
          <p:cNvPr id="7177"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113"/>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Пряма сполучна лінія 5"/>
          <p:cNvCxnSpPr/>
          <p:nvPr/>
        </p:nvCxnSpPr>
        <p:spPr>
          <a:xfrm>
            <a:off x="0" y="1535115"/>
            <a:ext cx="9132888" cy="15875"/>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5" name="Заголовок 1"/>
          <p:cNvSpPr txBox="1">
            <a:spLocks/>
          </p:cNvSpPr>
          <p:nvPr/>
        </p:nvSpPr>
        <p:spPr bwMode="auto">
          <a:xfrm>
            <a:off x="74615" y="1063625"/>
            <a:ext cx="9132887" cy="642938"/>
          </a:xfrm>
          <a:prstGeom prst="rect">
            <a:avLst/>
          </a:prstGeom>
          <a:noFill/>
          <a:ln>
            <a:solidFill>
              <a:srgbClr val="0070C0"/>
            </a:solidFill>
          </a:ln>
          <a:extLst/>
        </p:spPr>
        <p:txBody>
          <a:bodyPr anchor="ctr"/>
          <a:lstStyle>
            <a:lvl1pPr marL="1825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75000"/>
              </a:lnSpc>
              <a:defRPr/>
            </a:pPr>
            <a:r>
              <a:rPr lang="uk-UA" altLang="uk-UA" sz="2400" b="1" dirty="0">
                <a:solidFill>
                  <a:srgbClr val="376092"/>
                </a:solidFill>
                <a:effectLst>
                  <a:outerShdw blurRad="38100" dist="38100" dir="2700000" algn="tl">
                    <a:srgbClr val="C0C0C0"/>
                  </a:outerShdw>
                </a:effectLst>
                <a:latin typeface="Cambria" panose="02040503050406030204" pitchFamily="18" charset="0"/>
                <a:cs typeface="Times New Roman" panose="02020603050405020304" pitchFamily="18" charset="0"/>
              </a:rPr>
              <a:t>МІЖБЮДЖЕТНІ ВІДНОСИНИ З ДЕРЖАВНИМ БЮДЖЕТОМ</a:t>
            </a:r>
            <a:endParaRPr lang="uk-UA" altLang="uk-UA" sz="900" dirty="0">
              <a:latin typeface="Times New Roman" panose="02020603050405020304" pitchFamily="18" charset="0"/>
              <a:cs typeface="Times New Roman" panose="02020603050405020304" pitchFamily="18" charset="0"/>
            </a:endParaRPr>
          </a:p>
        </p:txBody>
      </p:sp>
      <p:sp>
        <p:nvSpPr>
          <p:cNvPr id="40964" name="Прямокутник 7"/>
          <p:cNvSpPr>
            <a:spLocks noChangeArrowheads="1"/>
          </p:cNvSpPr>
          <p:nvPr/>
        </p:nvSpPr>
        <p:spPr bwMode="auto">
          <a:xfrm>
            <a:off x="150813" y="1809750"/>
            <a:ext cx="87550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80000"/>
              </a:lnSpc>
              <a:spcBef>
                <a:spcPct val="0"/>
              </a:spcBef>
              <a:buFontTx/>
              <a:buNone/>
            </a:pPr>
            <a:r>
              <a:rPr lang="uk-UA" altLang="uk-UA" sz="2100"/>
              <a:t>Визначаються </a:t>
            </a:r>
            <a:r>
              <a:rPr lang="uk-UA" altLang="uk-UA" sz="2100" b="1"/>
              <a:t>відповідно до статей 97, 99, 100, 102, 103</a:t>
            </a:r>
            <a:r>
              <a:rPr lang="uk-UA" altLang="uk-UA" sz="2100" b="1" baseline="30000"/>
              <a:t>-2</a:t>
            </a:r>
            <a:r>
              <a:rPr lang="uk-UA" altLang="uk-UA" sz="2100" b="1"/>
              <a:t>, 103</a:t>
            </a:r>
            <a:r>
              <a:rPr lang="uk-UA" altLang="uk-UA" sz="2100" b="1" baseline="30000"/>
              <a:t>-4</a:t>
            </a:r>
            <a:r>
              <a:rPr lang="uk-UA" altLang="uk-UA" sz="2100" b="1"/>
              <a:t> і 108 Кодексу.</a:t>
            </a:r>
          </a:p>
        </p:txBody>
      </p:sp>
      <p:sp>
        <p:nvSpPr>
          <p:cNvPr id="27" name="Прямокутник 8"/>
          <p:cNvSpPr/>
          <p:nvPr/>
        </p:nvSpPr>
        <p:spPr>
          <a:xfrm>
            <a:off x="1639890" y="2390775"/>
            <a:ext cx="8662987" cy="1835150"/>
          </a:xfrm>
          <a:prstGeom prst="rect">
            <a:avLst/>
          </a:prstGeom>
        </p:spPr>
        <p:txBody>
          <a:bodyPr>
            <a:spAutoFit/>
          </a:bodyPr>
          <a:lstStyle/>
          <a:p>
            <a:pPr algn="just" fontAlgn="auto">
              <a:lnSpc>
                <a:spcPct val="90000"/>
              </a:lnSpc>
              <a:spcBef>
                <a:spcPts val="0"/>
              </a:spcBef>
              <a:spcAft>
                <a:spcPts val="0"/>
              </a:spcAft>
              <a:defRPr/>
            </a:pPr>
            <a:r>
              <a:rPr lang="uk-UA" b="1" dirty="0">
                <a:latin typeface="+mn-lt"/>
              </a:rPr>
              <a:t>Бюджетам ОТГ передбачаються </a:t>
            </a:r>
            <a:r>
              <a:rPr lang="uk-UA" dirty="0">
                <a:latin typeface="+mn-lt"/>
              </a:rPr>
              <a:t>такі</a:t>
            </a:r>
          </a:p>
          <a:p>
            <a:pPr algn="just" fontAlgn="auto">
              <a:lnSpc>
                <a:spcPct val="90000"/>
              </a:lnSpc>
              <a:spcBef>
                <a:spcPts val="0"/>
              </a:spcBef>
              <a:spcAft>
                <a:spcPts val="450"/>
              </a:spcAft>
              <a:defRPr/>
            </a:pPr>
            <a:r>
              <a:rPr lang="uk-UA" b="1" dirty="0">
                <a:latin typeface="+mn-lt"/>
              </a:rPr>
              <a:t>міжбюджетні трансферти:</a:t>
            </a:r>
          </a:p>
          <a:p>
            <a:pPr marL="471488" indent="-201216" fontAlgn="auto">
              <a:spcBef>
                <a:spcPts val="450"/>
              </a:spcBef>
              <a:spcAft>
                <a:spcPts val="0"/>
              </a:spcAft>
              <a:buFontTx/>
              <a:buChar char="-"/>
              <a:defRPr/>
            </a:pPr>
            <a:r>
              <a:rPr lang="uk-UA" sz="1500" i="1" dirty="0">
                <a:latin typeface="+mn-lt"/>
              </a:rPr>
              <a:t>базова дотація;</a:t>
            </a:r>
            <a:r>
              <a:rPr lang="en-US" sz="1500" i="1" dirty="0">
                <a:latin typeface="+mn-lt"/>
              </a:rPr>
              <a:t> </a:t>
            </a:r>
            <a:endParaRPr lang="uk-UA" sz="1500" i="1" dirty="0">
              <a:latin typeface="+mn-lt"/>
            </a:endParaRPr>
          </a:p>
          <a:p>
            <a:pPr marL="471488" indent="-201216" fontAlgn="auto">
              <a:spcBef>
                <a:spcPts val="450"/>
              </a:spcBef>
              <a:spcAft>
                <a:spcPts val="0"/>
              </a:spcAft>
              <a:buFontTx/>
              <a:buChar char="-"/>
              <a:defRPr/>
            </a:pPr>
            <a:r>
              <a:rPr lang="uk-UA" sz="1500" i="1" dirty="0">
                <a:latin typeface="+mn-lt"/>
              </a:rPr>
              <a:t>освітня субвенція;</a:t>
            </a:r>
          </a:p>
          <a:p>
            <a:pPr marL="471488" indent="-201216" fontAlgn="auto">
              <a:spcBef>
                <a:spcPts val="450"/>
              </a:spcBef>
              <a:spcAft>
                <a:spcPts val="0"/>
              </a:spcAft>
              <a:buFontTx/>
              <a:buChar char="-"/>
              <a:defRPr/>
            </a:pPr>
            <a:r>
              <a:rPr lang="uk-UA" sz="1500" i="1" dirty="0">
                <a:latin typeface="+mn-lt"/>
              </a:rPr>
              <a:t>медична субвенція;</a:t>
            </a:r>
          </a:p>
          <a:p>
            <a:pPr marL="471488" indent="-201216" fontAlgn="auto">
              <a:spcBef>
                <a:spcPts val="450"/>
              </a:spcBef>
              <a:spcAft>
                <a:spcPts val="0"/>
              </a:spcAft>
              <a:buFontTx/>
              <a:buChar char="-"/>
              <a:defRPr/>
            </a:pPr>
            <a:r>
              <a:rPr lang="uk-UA" sz="1500" i="1" dirty="0">
                <a:latin typeface="+mn-lt"/>
              </a:rPr>
              <a:t>інші субвенції та дотації.</a:t>
            </a:r>
          </a:p>
        </p:txBody>
      </p:sp>
      <p:sp>
        <p:nvSpPr>
          <p:cNvPr id="40966" name="Прямокутник 5"/>
          <p:cNvSpPr>
            <a:spLocks noChangeArrowheads="1"/>
          </p:cNvSpPr>
          <p:nvPr/>
        </p:nvSpPr>
        <p:spPr bwMode="auto">
          <a:xfrm>
            <a:off x="1017588" y="5024438"/>
            <a:ext cx="77406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90000"/>
              </a:lnSpc>
              <a:spcBef>
                <a:spcPct val="0"/>
              </a:spcBef>
              <a:buFontTx/>
              <a:buNone/>
            </a:pPr>
            <a:r>
              <a:rPr lang="uk-UA" altLang="uk-UA" sz="1500">
                <a:solidFill>
                  <a:srgbClr val="C00000"/>
                </a:solidFill>
              </a:rPr>
              <a:t>Бюджети громад, що не об’єдналися, не отримуватимуть міжбюджетних трансфертів  із державного бюджету.</a:t>
            </a:r>
          </a:p>
        </p:txBody>
      </p:sp>
      <p:pic>
        <p:nvPicPr>
          <p:cNvPr id="4096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90" y="4981577"/>
            <a:ext cx="6000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Прямокутник 9"/>
          <p:cNvSpPr>
            <a:spLocks noChangeArrowheads="1"/>
          </p:cNvSpPr>
          <p:nvPr/>
        </p:nvSpPr>
        <p:spPr bwMode="auto">
          <a:xfrm>
            <a:off x="242890" y="4413250"/>
            <a:ext cx="86629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90000"/>
              </a:lnSpc>
              <a:spcBef>
                <a:spcPct val="0"/>
              </a:spcBef>
              <a:buFontTx/>
              <a:buNone/>
            </a:pPr>
            <a:r>
              <a:rPr lang="uk-UA" altLang="uk-UA" sz="1800" b="1"/>
              <a:t>Із бюджетів ОТГ </a:t>
            </a:r>
            <a:r>
              <a:rPr lang="uk-UA" altLang="uk-UA" sz="1800"/>
              <a:t>передається </a:t>
            </a:r>
            <a:r>
              <a:rPr lang="uk-UA" altLang="uk-UA" sz="1800" b="1"/>
              <a:t>реверсна дотація </a:t>
            </a:r>
            <a:r>
              <a:rPr lang="uk-UA" altLang="uk-UA" sz="1800"/>
              <a:t>державному бюджету.</a:t>
            </a:r>
          </a:p>
        </p:txBody>
      </p:sp>
      <p:pic>
        <p:nvPicPr>
          <p:cNvPr id="40969" name="Рисунок 12"/>
          <p:cNvPicPr>
            <a:picLocks noChangeAspect="1" noChangeArrowheads="1"/>
          </p:cNvPicPr>
          <p:nvPr/>
        </p:nvPicPr>
        <p:blipFill>
          <a:blip r:embed="rId3">
            <a:extLst>
              <a:ext uri="{28A0092B-C50C-407E-A947-70E740481C1C}">
                <a14:useLocalDpi xmlns:a14="http://schemas.microsoft.com/office/drawing/2010/main" val="0"/>
              </a:ext>
            </a:extLst>
          </a:blip>
          <a:srcRect l="23306" t="37206" r="60690" b="49672"/>
          <a:stretch>
            <a:fillRect/>
          </a:stretch>
        </p:blipFill>
        <p:spPr bwMode="auto">
          <a:xfrm>
            <a:off x="5970588" y="2482850"/>
            <a:ext cx="27876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14" name="Прямоугольник 13"/>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16" name="Прямоугольник 1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7" name="Рисунок 16"/>
          <p:cNvPicPr>
            <a:picLocks noChangeAspect="1"/>
          </p:cNvPicPr>
          <p:nvPr/>
        </p:nvPicPr>
        <p:blipFill>
          <a:blip r:embed="rId4"/>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pic>
        <p:nvPicPr>
          <p:cNvPr id="40974" name="Рисунок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13" y="80963"/>
            <a:ext cx="78041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8" name="Прямоугольник 7"/>
          <p:cNvSpPr/>
          <p:nvPr/>
        </p:nvSpPr>
        <p:spPr>
          <a:xfrm flipV="1">
            <a:off x="0" y="6594477"/>
            <a:ext cx="9144000" cy="309563"/>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9" name="Рисунок 8"/>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pic>
        <p:nvPicPr>
          <p:cNvPr id="38920"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38" y="68263"/>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5"/>
          <a:stretch>
            <a:fillRect/>
          </a:stretch>
        </p:blipFill>
        <p:spPr>
          <a:xfrm>
            <a:off x="1161154" y="1944687"/>
            <a:ext cx="6562556" cy="4649788"/>
          </a:xfrm>
          <a:prstGeom prst="rect">
            <a:avLst/>
          </a:prstGeom>
        </p:spPr>
      </p:pic>
      <p:sp>
        <p:nvSpPr>
          <p:cNvPr id="4" name="TextBox 3"/>
          <p:cNvSpPr txBox="1"/>
          <p:nvPr/>
        </p:nvSpPr>
        <p:spPr>
          <a:xfrm>
            <a:off x="503548" y="1125798"/>
            <a:ext cx="8136904" cy="769441"/>
          </a:xfrm>
          <a:prstGeom prst="rect">
            <a:avLst/>
          </a:prstGeom>
          <a:noFill/>
        </p:spPr>
        <p:txBody>
          <a:bodyPr wrap="square" rtlCol="0">
            <a:spAutoFit/>
          </a:bodyPr>
          <a:lstStyle/>
          <a:p>
            <a:pPr algn="ctr"/>
            <a:r>
              <a:rPr lang="uk-UA" sz="2200" b="1" dirty="0" smtClean="0"/>
              <a:t>Структура трансфертів, переданих з державного бюджету до місцевих бюджетів у 2017 році </a:t>
            </a:r>
            <a:endParaRPr lang="en-US" sz="2200" b="1" dirty="0"/>
          </a:p>
        </p:txBody>
      </p:sp>
    </p:spTree>
    <p:extLst>
      <p:ext uri="{BB962C8B-B14F-4D97-AF65-F5344CB8AC3E}">
        <p14:creationId xmlns:p14="http://schemas.microsoft.com/office/powerpoint/2010/main" val="20401221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8" name="Прямоугольник 7"/>
          <p:cNvSpPr/>
          <p:nvPr/>
        </p:nvSpPr>
        <p:spPr>
          <a:xfrm flipV="1">
            <a:off x="0" y="6594477"/>
            <a:ext cx="9144000" cy="309563"/>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9" name="Рисунок 8"/>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pic>
        <p:nvPicPr>
          <p:cNvPr id="38920"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38" y="68263"/>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827584" y="1166843"/>
            <a:ext cx="7416824" cy="5262979"/>
          </a:xfrm>
          <a:prstGeom prst="rect">
            <a:avLst/>
          </a:prstGeom>
        </p:spPr>
        <p:txBody>
          <a:bodyPr wrap="square">
            <a:spAutoFit/>
          </a:bodyPr>
          <a:lstStyle/>
          <a:p>
            <a:pPr algn="just"/>
            <a:r>
              <a:rPr lang="ru-RU" sz="2400" b="1" dirty="0" smtClean="0">
                <a:latin typeface="PT Sans"/>
              </a:rPr>
              <a:t>Формула </a:t>
            </a:r>
            <a:r>
              <a:rPr lang="ru-RU" sz="2400" b="1" dirty="0">
                <a:latin typeface="PT Sans"/>
              </a:rPr>
              <a:t>для </a:t>
            </a:r>
            <a:r>
              <a:rPr lang="ru-RU" sz="2400" b="1" dirty="0" err="1">
                <a:latin typeface="PT Sans"/>
              </a:rPr>
              <a:t>розподілу</a:t>
            </a:r>
            <a:r>
              <a:rPr lang="ru-RU" sz="2400" b="1" dirty="0">
                <a:latin typeface="PT Sans"/>
              </a:rPr>
              <a:t> </a:t>
            </a:r>
            <a:r>
              <a:rPr lang="ru-RU" sz="2400" b="1" dirty="0" err="1">
                <a:latin typeface="PT Sans"/>
              </a:rPr>
              <a:t>освітньої</a:t>
            </a:r>
            <a:r>
              <a:rPr lang="ru-RU" sz="2400" b="1" dirty="0">
                <a:latin typeface="PT Sans"/>
              </a:rPr>
              <a:t> </a:t>
            </a:r>
            <a:r>
              <a:rPr lang="ru-RU" sz="2400" b="1" dirty="0" err="1" smtClean="0">
                <a:latin typeface="PT Sans"/>
              </a:rPr>
              <a:t>субвенції</a:t>
            </a:r>
            <a:endParaRPr lang="ru-RU" sz="2400" dirty="0">
              <a:latin typeface="PT Sans"/>
            </a:endParaRPr>
          </a:p>
          <a:p>
            <a:pPr algn="just"/>
            <a:endParaRPr lang="ru-RU" sz="2400" dirty="0" smtClean="0">
              <a:latin typeface="PT Sans"/>
            </a:endParaRPr>
          </a:p>
          <a:p>
            <a:pPr algn="just"/>
            <a:r>
              <a:rPr lang="ru-RU" sz="2400" dirty="0" smtClean="0">
                <a:latin typeface="PT Sans"/>
              </a:rPr>
              <a:t>С = У × </a:t>
            </a:r>
            <a:r>
              <a:rPr lang="ru-RU" sz="2400" dirty="0">
                <a:latin typeface="PT Sans"/>
              </a:rPr>
              <a:t>1/ РНК × НП × 1/18 × ЗП</a:t>
            </a:r>
          </a:p>
          <a:p>
            <a:pPr algn="just"/>
            <a:endParaRPr lang="ru-RU" sz="2400" b="1" dirty="0" smtClean="0">
              <a:latin typeface="PT Sans"/>
            </a:endParaRPr>
          </a:p>
          <a:p>
            <a:pPr algn="just"/>
            <a:r>
              <a:rPr lang="ru-RU" sz="2400" b="1" dirty="0" smtClean="0">
                <a:latin typeface="PT Sans"/>
              </a:rPr>
              <a:t>У</a:t>
            </a:r>
            <a:r>
              <a:rPr lang="ru-RU" sz="2400" dirty="0">
                <a:latin typeface="PT Sans"/>
              </a:rPr>
              <a:t> </a:t>
            </a:r>
            <a:r>
              <a:rPr lang="ru-RU" sz="2400" i="1" dirty="0">
                <a:latin typeface="PT Sans"/>
              </a:rPr>
              <a:t>–</a:t>
            </a:r>
            <a:r>
              <a:rPr lang="ru-RU" sz="2400" dirty="0">
                <a:latin typeface="PT Sans"/>
              </a:rPr>
              <a:t> </a:t>
            </a:r>
            <a:r>
              <a:rPr lang="ru-RU" sz="2400" dirty="0" err="1">
                <a:latin typeface="PT Sans"/>
              </a:rPr>
              <a:t>це</a:t>
            </a:r>
            <a:r>
              <a:rPr lang="ru-RU" sz="2400" dirty="0">
                <a:latin typeface="PT Sans"/>
              </a:rPr>
              <a:t> </a:t>
            </a:r>
            <a:r>
              <a:rPr lang="ru-RU" sz="2400" dirty="0" err="1">
                <a:latin typeface="PT Sans"/>
              </a:rPr>
              <a:t>кількість</a:t>
            </a:r>
            <a:r>
              <a:rPr lang="ru-RU" sz="2400" dirty="0">
                <a:latin typeface="PT Sans"/>
              </a:rPr>
              <a:t> </a:t>
            </a:r>
            <a:r>
              <a:rPr lang="ru-RU" sz="2400" dirty="0" err="1">
                <a:latin typeface="PT Sans"/>
              </a:rPr>
              <a:t>учнів</a:t>
            </a:r>
            <a:endParaRPr lang="ru-RU" sz="2400" dirty="0">
              <a:latin typeface="PT Sans"/>
            </a:endParaRPr>
          </a:p>
          <a:p>
            <a:pPr algn="just"/>
            <a:r>
              <a:rPr lang="ru-RU" sz="2400" b="1" dirty="0">
                <a:latin typeface="PT Sans"/>
              </a:rPr>
              <a:t>РНК</a:t>
            </a:r>
            <a:r>
              <a:rPr lang="ru-RU" sz="2400" dirty="0">
                <a:latin typeface="PT Sans"/>
              </a:rPr>
              <a:t> </a:t>
            </a:r>
            <a:r>
              <a:rPr lang="ru-RU" sz="2400" i="1" dirty="0">
                <a:latin typeface="PT Sans"/>
              </a:rPr>
              <a:t>–</a:t>
            </a:r>
            <a:r>
              <a:rPr lang="ru-RU" sz="2400" dirty="0">
                <a:latin typeface="PT Sans"/>
              </a:rPr>
              <a:t> </a:t>
            </a:r>
            <a:r>
              <a:rPr lang="ru-RU" sz="2400" dirty="0" err="1">
                <a:latin typeface="PT Sans"/>
              </a:rPr>
              <a:t>розрахункова</a:t>
            </a:r>
            <a:r>
              <a:rPr lang="ru-RU" sz="2400" dirty="0">
                <a:latin typeface="PT Sans"/>
              </a:rPr>
              <a:t> </a:t>
            </a:r>
            <a:r>
              <a:rPr lang="ru-RU" sz="2400" dirty="0" err="1">
                <a:latin typeface="PT Sans"/>
              </a:rPr>
              <a:t>наповнюваність</a:t>
            </a:r>
            <a:r>
              <a:rPr lang="ru-RU" sz="2400" dirty="0">
                <a:latin typeface="PT Sans"/>
              </a:rPr>
              <a:t> </a:t>
            </a:r>
            <a:r>
              <a:rPr lang="ru-RU" sz="2400" dirty="0" err="1">
                <a:latin typeface="PT Sans"/>
              </a:rPr>
              <a:t>класів</a:t>
            </a:r>
            <a:r>
              <a:rPr lang="ru-RU" sz="2400" dirty="0">
                <a:latin typeface="PT Sans"/>
              </a:rPr>
              <a:t> (</a:t>
            </a:r>
            <a:r>
              <a:rPr lang="ru-RU" sz="2400" dirty="0" err="1">
                <a:latin typeface="PT Sans"/>
              </a:rPr>
              <a:t>тобто</a:t>
            </a:r>
            <a:r>
              <a:rPr lang="ru-RU" sz="2400" dirty="0">
                <a:latin typeface="PT Sans"/>
              </a:rPr>
              <a:t> </a:t>
            </a:r>
            <a:r>
              <a:rPr lang="ru-RU" sz="2400" dirty="0" err="1">
                <a:latin typeface="PT Sans"/>
              </a:rPr>
              <a:t>скільки</a:t>
            </a:r>
            <a:r>
              <a:rPr lang="ru-RU" sz="2400" dirty="0">
                <a:latin typeface="PT Sans"/>
              </a:rPr>
              <a:t> </a:t>
            </a:r>
            <a:r>
              <a:rPr lang="ru-RU" sz="2400" dirty="0" err="1">
                <a:latin typeface="PT Sans"/>
              </a:rPr>
              <a:t>учнів</a:t>
            </a:r>
            <a:r>
              <a:rPr lang="ru-RU" sz="2400" dirty="0">
                <a:latin typeface="PT Sans"/>
              </a:rPr>
              <a:t> у </a:t>
            </a:r>
            <a:r>
              <a:rPr lang="ru-RU" sz="2400" dirty="0" err="1">
                <a:latin typeface="PT Sans"/>
              </a:rPr>
              <a:t>середньому</a:t>
            </a:r>
            <a:r>
              <a:rPr lang="ru-RU" sz="2400" dirty="0">
                <a:latin typeface="PT Sans"/>
              </a:rPr>
              <a:t> </a:t>
            </a:r>
            <a:r>
              <a:rPr lang="ru-RU" sz="2400" dirty="0" err="1">
                <a:latin typeface="PT Sans"/>
              </a:rPr>
              <a:t>вчаться</a:t>
            </a:r>
            <a:r>
              <a:rPr lang="ru-RU" sz="2400" dirty="0">
                <a:latin typeface="PT Sans"/>
              </a:rPr>
              <a:t> в </a:t>
            </a:r>
            <a:r>
              <a:rPr lang="ru-RU" sz="2400" dirty="0" err="1">
                <a:latin typeface="PT Sans"/>
              </a:rPr>
              <a:t>класах</a:t>
            </a:r>
            <a:r>
              <a:rPr lang="ru-RU" sz="2400" dirty="0">
                <a:latin typeface="PT Sans"/>
              </a:rPr>
              <a:t> у </a:t>
            </a:r>
            <a:r>
              <a:rPr lang="ru-RU" sz="2400" dirty="0" err="1">
                <a:latin typeface="PT Sans"/>
              </a:rPr>
              <a:t>середніх</a:t>
            </a:r>
            <a:r>
              <a:rPr lang="ru-RU" sz="2400" dirty="0">
                <a:latin typeface="PT Sans"/>
              </a:rPr>
              <a:t> школах </a:t>
            </a:r>
            <a:r>
              <a:rPr lang="ru-RU" sz="2400" dirty="0" err="1">
                <a:latin typeface="PT Sans"/>
              </a:rPr>
              <a:t>певної</a:t>
            </a:r>
            <a:r>
              <a:rPr lang="ru-RU" sz="2400" dirty="0">
                <a:latin typeface="PT Sans"/>
              </a:rPr>
              <a:t> </a:t>
            </a:r>
            <a:r>
              <a:rPr lang="ru-RU" sz="2400" dirty="0" err="1">
                <a:latin typeface="PT Sans"/>
              </a:rPr>
              <a:t>адміністративно-територіальної</a:t>
            </a:r>
            <a:r>
              <a:rPr lang="ru-RU" sz="2400" dirty="0">
                <a:latin typeface="PT Sans"/>
              </a:rPr>
              <a:t> </a:t>
            </a:r>
            <a:r>
              <a:rPr lang="ru-RU" sz="2400" dirty="0" err="1">
                <a:latin typeface="PT Sans"/>
              </a:rPr>
              <a:t>одиниці</a:t>
            </a:r>
            <a:r>
              <a:rPr lang="ru-RU" sz="2400" dirty="0">
                <a:latin typeface="PT Sans"/>
              </a:rPr>
              <a:t>)</a:t>
            </a:r>
          </a:p>
          <a:p>
            <a:pPr algn="just"/>
            <a:r>
              <a:rPr lang="ru-RU" sz="2400" b="1" dirty="0">
                <a:latin typeface="PT Sans"/>
              </a:rPr>
              <a:t>НП</a:t>
            </a:r>
            <a:r>
              <a:rPr lang="ru-RU" sz="2400" dirty="0">
                <a:latin typeface="PT Sans"/>
              </a:rPr>
              <a:t> </a:t>
            </a:r>
            <a:r>
              <a:rPr lang="ru-RU" sz="2400" i="1" dirty="0">
                <a:latin typeface="PT Sans"/>
              </a:rPr>
              <a:t>–</a:t>
            </a:r>
            <a:r>
              <a:rPr lang="ru-RU" sz="2400" dirty="0">
                <a:latin typeface="PT Sans"/>
              </a:rPr>
              <a:t> </a:t>
            </a:r>
            <a:r>
              <a:rPr lang="ru-RU" sz="2400" dirty="0" err="1">
                <a:latin typeface="PT Sans"/>
              </a:rPr>
              <a:t>навчальний</a:t>
            </a:r>
            <a:r>
              <a:rPr lang="ru-RU" sz="2400" dirty="0">
                <a:latin typeface="PT Sans"/>
              </a:rPr>
              <a:t> план (</a:t>
            </a:r>
            <a:r>
              <a:rPr lang="ru-RU" sz="2400" dirty="0" err="1">
                <a:latin typeface="PT Sans"/>
              </a:rPr>
              <a:t>тобто</a:t>
            </a:r>
            <a:r>
              <a:rPr lang="ru-RU" sz="2400" dirty="0">
                <a:latin typeface="PT Sans"/>
              </a:rPr>
              <a:t> </a:t>
            </a:r>
            <a:r>
              <a:rPr lang="ru-RU" sz="2400" dirty="0" err="1">
                <a:latin typeface="PT Sans"/>
              </a:rPr>
              <a:t>кількість</a:t>
            </a:r>
            <a:r>
              <a:rPr lang="ru-RU" sz="2400" dirty="0">
                <a:latin typeface="PT Sans"/>
              </a:rPr>
              <a:t> годин на </a:t>
            </a:r>
            <a:r>
              <a:rPr lang="ru-RU" sz="2400" dirty="0" err="1">
                <a:latin typeface="PT Sans"/>
              </a:rPr>
              <a:t>тиждень</a:t>
            </a:r>
            <a:r>
              <a:rPr lang="ru-RU" sz="2400" dirty="0">
                <a:latin typeface="PT Sans"/>
              </a:rPr>
              <a:t>)</a:t>
            </a:r>
          </a:p>
          <a:p>
            <a:pPr algn="just"/>
            <a:r>
              <a:rPr lang="ru-RU" sz="2400" b="1" dirty="0">
                <a:latin typeface="PT Sans"/>
              </a:rPr>
              <a:t>18</a:t>
            </a:r>
            <a:r>
              <a:rPr lang="ru-RU" sz="2400" dirty="0">
                <a:latin typeface="PT Sans"/>
              </a:rPr>
              <a:t> </a:t>
            </a:r>
            <a:r>
              <a:rPr lang="ru-RU" sz="2400" i="1" dirty="0">
                <a:latin typeface="PT Sans"/>
              </a:rPr>
              <a:t>–</a:t>
            </a:r>
            <a:r>
              <a:rPr lang="ru-RU" sz="2400" dirty="0">
                <a:latin typeface="PT Sans"/>
              </a:rPr>
              <a:t> </a:t>
            </a:r>
            <a:r>
              <a:rPr lang="ru-RU" sz="2400" dirty="0" err="1">
                <a:latin typeface="PT Sans"/>
              </a:rPr>
              <a:t>кількість</a:t>
            </a:r>
            <a:r>
              <a:rPr lang="ru-RU" sz="2400" dirty="0">
                <a:latin typeface="PT Sans"/>
              </a:rPr>
              <a:t> годин на </a:t>
            </a:r>
            <a:r>
              <a:rPr lang="ru-RU" sz="2400" dirty="0" err="1">
                <a:latin typeface="PT Sans"/>
              </a:rPr>
              <a:t>тиждень</a:t>
            </a:r>
            <a:r>
              <a:rPr lang="ru-RU" sz="2400" dirty="0">
                <a:latin typeface="PT Sans"/>
              </a:rPr>
              <a:t> на одну ставку</a:t>
            </a:r>
          </a:p>
          <a:p>
            <a:pPr algn="just"/>
            <a:r>
              <a:rPr lang="ru-RU" sz="2400" b="1" dirty="0">
                <a:latin typeface="PT Sans"/>
              </a:rPr>
              <a:t>ЗП</a:t>
            </a:r>
            <a:r>
              <a:rPr lang="ru-RU" sz="2400" dirty="0">
                <a:latin typeface="PT Sans"/>
              </a:rPr>
              <a:t> </a:t>
            </a:r>
            <a:r>
              <a:rPr lang="ru-RU" sz="2400" i="1" dirty="0">
                <a:latin typeface="PT Sans"/>
              </a:rPr>
              <a:t>–</a:t>
            </a:r>
            <a:r>
              <a:rPr lang="ru-RU" sz="2400" dirty="0">
                <a:latin typeface="PT Sans"/>
              </a:rPr>
              <a:t> </a:t>
            </a:r>
            <a:r>
              <a:rPr lang="ru-RU" sz="2400" dirty="0" err="1">
                <a:latin typeface="PT Sans"/>
              </a:rPr>
              <a:t>заробітна</a:t>
            </a:r>
            <a:r>
              <a:rPr lang="ru-RU" sz="2400" dirty="0">
                <a:latin typeface="PT Sans"/>
              </a:rPr>
              <a:t> </a:t>
            </a:r>
            <a:r>
              <a:rPr lang="ru-RU" sz="2400" dirty="0" err="1">
                <a:latin typeface="PT Sans"/>
              </a:rPr>
              <a:t>платня</a:t>
            </a:r>
            <a:r>
              <a:rPr lang="ru-RU" sz="2400" dirty="0">
                <a:latin typeface="PT Sans"/>
              </a:rPr>
              <a:t> (на одну ставку </a:t>
            </a:r>
            <a:r>
              <a:rPr lang="ru-RU" sz="2400" dirty="0" err="1">
                <a:latin typeface="PT Sans"/>
              </a:rPr>
              <a:t>вчителя</a:t>
            </a:r>
            <a:r>
              <a:rPr lang="ru-RU" sz="2400" dirty="0">
                <a:latin typeface="PT Sans"/>
              </a:rPr>
              <a:t> на </a:t>
            </a:r>
            <a:r>
              <a:rPr lang="ru-RU" sz="2400" dirty="0" err="1">
                <a:latin typeface="PT Sans"/>
              </a:rPr>
              <a:t>рік</a:t>
            </a:r>
            <a:r>
              <a:rPr lang="ru-RU" sz="2400" dirty="0">
                <a:latin typeface="PT Sans"/>
              </a:rPr>
              <a:t> з </a:t>
            </a:r>
            <a:r>
              <a:rPr lang="ru-RU" sz="2400" dirty="0" err="1">
                <a:latin typeface="PT Sans"/>
              </a:rPr>
              <a:t>нарахуваннями</a:t>
            </a:r>
            <a:r>
              <a:rPr lang="ru-RU" sz="2400" dirty="0">
                <a:latin typeface="PT Sans"/>
              </a:rPr>
              <a:t>)</a:t>
            </a:r>
            <a:endParaRPr lang="ru-RU" sz="2400" b="0" i="0" dirty="0">
              <a:effectLst/>
              <a:latin typeface="PT Sans"/>
            </a:endParaRPr>
          </a:p>
        </p:txBody>
      </p:sp>
    </p:spTree>
    <p:extLst>
      <p:ext uri="{BB962C8B-B14F-4D97-AF65-F5344CB8AC3E}">
        <p14:creationId xmlns:p14="http://schemas.microsoft.com/office/powerpoint/2010/main" val="37794156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4" name="Подзаголовок 3"/>
          <p:cNvSpPr>
            <a:spLocks noGrp="1"/>
          </p:cNvSpPr>
          <p:nvPr>
            <p:ph type="subTitle" idx="1"/>
          </p:nvPr>
        </p:nvSpPr>
        <p:spPr>
          <a:xfrm>
            <a:off x="323852" y="3933827"/>
            <a:ext cx="8124825" cy="2422525"/>
          </a:xfrm>
        </p:spPr>
        <p:txBody>
          <a:bodyPr rtlCol="0">
            <a:normAutofit/>
          </a:bodyPr>
          <a:lstStyle/>
          <a:p>
            <a:pPr algn="l" eaLnBrk="1" fontAlgn="auto" hangingPunct="1">
              <a:spcBef>
                <a:spcPts val="0"/>
              </a:spcBef>
              <a:spcAft>
                <a:spcPts val="0"/>
              </a:spcAft>
              <a:defRPr/>
            </a:pPr>
            <a:endParaRPr lang="uk-UA" sz="1400" b="1" dirty="0">
              <a:solidFill>
                <a:schemeClr val="tx2">
                  <a:lumMod val="75000"/>
                </a:schemeClr>
              </a:solidFill>
              <a:latin typeface="Arial" panose="020B0604020202020204" pitchFamily="34" charset="0"/>
              <a:cs typeface="Arial" panose="020B0604020202020204" pitchFamily="34" charset="0"/>
            </a:endParaRPr>
          </a:p>
          <a:p>
            <a:pPr algn="l" eaLnBrk="1" fontAlgn="auto" hangingPunct="1">
              <a:spcBef>
                <a:spcPts val="0"/>
              </a:spcBef>
              <a:spcAft>
                <a:spcPts val="0"/>
              </a:spcAft>
              <a:defRPr/>
            </a:pPr>
            <a:endParaRPr lang="uk-UA" sz="1400" b="1" i="1" dirty="0">
              <a:solidFill>
                <a:schemeClr val="tx2">
                  <a:lumMod val="75000"/>
                </a:schemeClr>
              </a:solidFill>
              <a:latin typeface="Arial" panose="020B0604020202020204" pitchFamily="34" charset="0"/>
              <a:cs typeface="Arial" panose="020B0604020202020204" pitchFamily="34" charset="0"/>
            </a:endParaRPr>
          </a:p>
          <a:p>
            <a:pPr algn="l" eaLnBrk="1" fontAlgn="auto" hangingPunct="1">
              <a:spcBef>
                <a:spcPts val="0"/>
              </a:spcBef>
              <a:spcAft>
                <a:spcPts val="0"/>
              </a:spcAft>
              <a:defRPr/>
            </a:pPr>
            <a:endParaRPr lang="uk-UA" sz="1400" b="1" i="1" dirty="0">
              <a:solidFill>
                <a:schemeClr val="tx2">
                  <a:lumMod val="75000"/>
                </a:schemeClr>
              </a:solidFill>
              <a:latin typeface="Arial" panose="020B0604020202020204" pitchFamily="34" charset="0"/>
              <a:cs typeface="Arial" panose="020B0604020202020204" pitchFamily="34" charset="0"/>
            </a:endParaRPr>
          </a:p>
          <a:p>
            <a:pPr algn="r" eaLnBrk="1" fontAlgn="auto" hangingPunct="1">
              <a:spcBef>
                <a:spcPts val="0"/>
              </a:spcBef>
              <a:spcAft>
                <a:spcPts val="0"/>
              </a:spcAft>
              <a:defRPr/>
            </a:pPr>
            <a:endParaRPr lang="uk-UA" sz="2000" dirty="0">
              <a:solidFill>
                <a:srgbClr val="0070C0"/>
              </a:solidFill>
            </a:endParaRPr>
          </a:p>
        </p:txBody>
      </p:sp>
      <p:pic>
        <p:nvPicPr>
          <p:cNvPr id="9" name="Рисунок 8"/>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pic>
        <p:nvPicPr>
          <p:cNvPr id="7177"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113"/>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Заголовок 1"/>
          <p:cNvSpPr txBox="1">
            <a:spLocks/>
          </p:cNvSpPr>
          <p:nvPr/>
        </p:nvSpPr>
        <p:spPr bwMode="auto">
          <a:xfrm>
            <a:off x="1045466" y="1081087"/>
            <a:ext cx="79930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uk-UA" sz="2800" b="1" dirty="0">
                <a:ea typeface="+mn-ea"/>
                <a:cs typeface="+mn-cs"/>
              </a:rPr>
              <a:t>Г</a:t>
            </a:r>
            <a:r>
              <a:rPr lang="uk-UA" sz="2800" b="1" dirty="0" smtClean="0">
                <a:ea typeface="+mn-ea"/>
                <a:cs typeface="+mn-cs"/>
              </a:rPr>
              <a:t>оризонтальне вирівнювання податкоспроможності місцевих бюджетів</a:t>
            </a:r>
            <a:endParaRPr lang="ru-RU" sz="2800" dirty="0"/>
          </a:p>
        </p:txBody>
      </p:sp>
      <p:sp>
        <p:nvSpPr>
          <p:cNvPr id="11" name="Содержимое 2"/>
          <p:cNvSpPr txBox="1">
            <a:spLocks/>
          </p:cNvSpPr>
          <p:nvPr/>
        </p:nvSpPr>
        <p:spPr bwMode="auto">
          <a:xfrm>
            <a:off x="609600" y="2132857"/>
            <a:ext cx="7562800" cy="399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Font typeface="Wingdings" pitchFamily="2" charset="2"/>
              <a:buNone/>
            </a:pPr>
            <a:r>
              <a:rPr lang="uk-UA" sz="2400" b="1" dirty="0" smtClean="0">
                <a:solidFill>
                  <a:schemeClr val="tx1"/>
                </a:solidFill>
              </a:rPr>
              <a:t>Здійснюється з урахуванням таких параметрів:</a:t>
            </a:r>
          </a:p>
          <a:p>
            <a:pPr marL="342900" indent="-342900" algn="l">
              <a:buFont typeface="Arial" panose="020B0604020202020204" pitchFamily="34" charset="0"/>
              <a:buChar char="•"/>
            </a:pPr>
            <a:r>
              <a:rPr lang="uk-UA" sz="2400" b="1" dirty="0" smtClean="0">
                <a:solidFill>
                  <a:schemeClr val="tx1"/>
                </a:solidFill>
              </a:rPr>
              <a:t>кількість населення;</a:t>
            </a:r>
            <a:endParaRPr lang="ru-RU" sz="2400" dirty="0" smtClean="0">
              <a:solidFill>
                <a:schemeClr val="tx1"/>
              </a:solidFill>
            </a:endParaRPr>
          </a:p>
          <a:p>
            <a:pPr marL="342900" indent="-342900" algn="l">
              <a:buFont typeface="Arial" panose="020B0604020202020204" pitchFamily="34" charset="0"/>
              <a:buChar char="•"/>
            </a:pPr>
            <a:r>
              <a:rPr lang="uk-UA" sz="2400" b="1" dirty="0" smtClean="0">
                <a:solidFill>
                  <a:schemeClr val="tx1"/>
                </a:solidFill>
              </a:rPr>
              <a:t>надходження податку на прибуток підприємств за останній звітний бюджетний період (для обласних бюджетів);</a:t>
            </a:r>
            <a:endParaRPr lang="ru-RU" sz="2400" dirty="0" smtClean="0">
              <a:solidFill>
                <a:schemeClr val="tx1"/>
              </a:solidFill>
            </a:endParaRPr>
          </a:p>
          <a:p>
            <a:pPr marL="342900" indent="-342900" algn="l">
              <a:buFont typeface="Arial" panose="020B0604020202020204" pitchFamily="34" charset="0"/>
              <a:buChar char="•"/>
            </a:pPr>
            <a:r>
              <a:rPr lang="uk-UA" sz="2400" b="1" dirty="0" smtClean="0">
                <a:solidFill>
                  <a:schemeClr val="tx1"/>
                </a:solidFill>
              </a:rPr>
              <a:t>надходження податку на доходи фізичних осіб; </a:t>
            </a:r>
            <a:endParaRPr lang="ru-RU" sz="2400" dirty="0" smtClean="0">
              <a:solidFill>
                <a:schemeClr val="tx1"/>
              </a:solidFill>
            </a:endParaRPr>
          </a:p>
          <a:p>
            <a:pPr marL="342900" indent="-342900" algn="l">
              <a:buFont typeface="Arial" panose="020B0604020202020204" pitchFamily="34" charset="0"/>
              <a:buChar char="•"/>
            </a:pPr>
            <a:r>
              <a:rPr lang="uk-UA" sz="2400" b="1" dirty="0" smtClean="0">
                <a:solidFill>
                  <a:schemeClr val="tx1"/>
                </a:solidFill>
              </a:rPr>
              <a:t>індекси податкоспроможності відповідного обласного бюджету, що визначаються окремо за надходженнями податку на прибуток підприємств та податку на доходи фізичних осіб.</a:t>
            </a:r>
            <a:endParaRPr lang="ru-RU" sz="2400" dirty="0" smtClean="0">
              <a:solidFill>
                <a:schemeClr val="tx1"/>
              </a:solidFill>
            </a:endParaRPr>
          </a:p>
          <a:p>
            <a:endParaRPr lang="ru-RU" dirty="0" smtClean="0"/>
          </a:p>
        </p:txBody>
      </p:sp>
    </p:spTree>
    <p:extLst>
      <p:ext uri="{BB962C8B-B14F-4D97-AF65-F5344CB8AC3E}">
        <p14:creationId xmlns:p14="http://schemas.microsoft.com/office/powerpoint/2010/main" val="39604521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5530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49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4"/>
          <a:stretch>
            <a:fillRect/>
          </a:stretch>
        </p:blipFill>
        <p:spPr>
          <a:xfrm>
            <a:off x="490905" y="1183369"/>
            <a:ext cx="8357455" cy="5277074"/>
          </a:xfrm>
          <a:prstGeom prst="rect">
            <a:avLst/>
          </a:prstGeom>
        </p:spPr>
      </p:pic>
      <p:pic>
        <p:nvPicPr>
          <p:cNvPr id="8" name="Рисунок 7"/>
          <p:cNvPicPr>
            <a:picLocks noChangeAspect="1"/>
          </p:cNvPicPr>
          <p:nvPr/>
        </p:nvPicPr>
        <p:blipFill>
          <a:blip r:embed="rId5"/>
          <a:stretch>
            <a:fillRect/>
          </a:stretch>
        </p:blipFill>
        <p:spPr>
          <a:xfrm>
            <a:off x="7884368" y="5919105"/>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4046939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4403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065" y="1127127"/>
            <a:ext cx="8131175" cy="53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9"/>
          <p:cNvPicPr>
            <a:picLocks noChangeAspect="1"/>
          </p:cNvPicPr>
          <p:nvPr/>
        </p:nvPicPr>
        <p:blipFill>
          <a:blip r:embed="rId4"/>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sp>
        <p:nvSpPr>
          <p:cNvPr id="9" name="Прямоугольник 8"/>
          <p:cNvSpPr/>
          <p:nvPr/>
        </p:nvSpPr>
        <p:spPr>
          <a:xfrm>
            <a:off x="111125" y="6408738"/>
            <a:ext cx="6426200" cy="241300"/>
          </a:xfrm>
          <a:prstGeom prst="rect">
            <a:avLst/>
          </a:prstGeom>
        </p:spPr>
        <p:txBody>
          <a:bodyPr>
            <a:spAutoFit/>
          </a:bodyPr>
          <a:lstStyle/>
          <a:p>
            <a:pPr algn="just">
              <a:lnSpc>
                <a:spcPct val="107000"/>
              </a:lnSpc>
              <a:spcAft>
                <a:spcPts val="400"/>
              </a:spcAft>
              <a:defRPr/>
            </a:pPr>
            <a:r>
              <a:rPr lang="uk-UA" sz="900" dirty="0">
                <a:solidFill>
                  <a:schemeClr val="bg1">
                    <a:lumMod val="85000"/>
                  </a:schemeClr>
                </a:solidFill>
                <a:latin typeface="Cambria" pitchFamily="18" charset="0"/>
              </a:rPr>
              <a:t>* - схема з сайту </a:t>
            </a:r>
            <a:r>
              <a:rPr lang="en-US" sz="900" dirty="0">
                <a:solidFill>
                  <a:schemeClr val="bg1">
                    <a:lumMod val="85000"/>
                  </a:schemeClr>
                </a:solidFill>
                <a:latin typeface="Cambria" pitchFamily="18" charset="0"/>
              </a:rPr>
              <a:t>http://decentralization.gov.ua/</a:t>
            </a:r>
            <a:r>
              <a:rPr lang="uk-UA" sz="900" dirty="0">
                <a:solidFill>
                  <a:schemeClr val="bg1">
                    <a:lumMod val="85000"/>
                  </a:schemeClr>
                </a:solidFill>
                <a:latin typeface="Cambria" pitchFamily="18" charset="0"/>
              </a:rPr>
              <a:t> </a:t>
            </a:r>
          </a:p>
        </p:txBody>
      </p:sp>
      <p:sp>
        <p:nvSpPr>
          <p:cNvPr id="12" name="Прямоугольник 11"/>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44040" name="Рисунок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2388"/>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5530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49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4"/>
          <a:stretch>
            <a:fillRect/>
          </a:stretch>
        </p:blipFill>
        <p:spPr>
          <a:xfrm>
            <a:off x="703828" y="1247009"/>
            <a:ext cx="7736344" cy="5325241"/>
          </a:xfrm>
          <a:prstGeom prst="rect">
            <a:avLst/>
          </a:prstGeom>
        </p:spPr>
      </p:pic>
      <p:pic>
        <p:nvPicPr>
          <p:cNvPr id="8" name="Рисунок 7"/>
          <p:cNvPicPr>
            <a:picLocks noChangeAspect="1"/>
          </p:cNvPicPr>
          <p:nvPr/>
        </p:nvPicPr>
        <p:blipFill>
          <a:blip r:embed="rId5"/>
          <a:stretch>
            <a:fillRect/>
          </a:stretch>
        </p:blipFill>
        <p:spPr>
          <a:xfrm>
            <a:off x="8113713" y="5917538"/>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25359769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46087"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38" y="68263"/>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3"/>
          <p:cNvSpPr>
            <a:spLocks noChangeAspect="1"/>
          </p:cNvSpPr>
          <p:nvPr/>
        </p:nvSpPr>
        <p:spPr>
          <a:xfrm>
            <a:off x="395537" y="1582310"/>
            <a:ext cx="8424936" cy="5042752"/>
          </a:xfrm>
          <a:prstGeom prst="rect">
            <a:avLst/>
          </a:prstGeom>
          <a:blipFill>
            <a:blip r:embed="rId4" cstate="print"/>
            <a:srcRect/>
            <a:stretch>
              <a:fillRect b="-6168"/>
            </a:stretch>
          </a:blipFill>
        </p:spPr>
        <p:txBody>
          <a:bodyPr wrap="square" lIns="0" tIns="0" rIns="0" bIns="0" rtlCol="0"/>
          <a:lstStyle/>
          <a:p>
            <a:endParaRPr/>
          </a:p>
        </p:txBody>
      </p:sp>
      <p:sp>
        <p:nvSpPr>
          <p:cNvPr id="11" name="object 2"/>
          <p:cNvSpPr txBox="1">
            <a:spLocks/>
          </p:cNvSpPr>
          <p:nvPr/>
        </p:nvSpPr>
        <p:spPr bwMode="auto">
          <a:xfrm>
            <a:off x="1551432" y="1007171"/>
            <a:ext cx="7498906" cy="49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065" rIns="0" bIns="0" numCol="1" rtlCol="0" anchor="ctr"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12700" marR="5080" algn="l">
              <a:lnSpc>
                <a:spcPts val="3840"/>
              </a:lnSpc>
              <a:spcBef>
                <a:spcPts val="95"/>
              </a:spcBef>
            </a:pPr>
            <a:r>
              <a:rPr lang="ru-RU" sz="2400" b="1" spc="-80" dirty="0" err="1">
                <a:solidFill>
                  <a:srgbClr val="2A286B"/>
                </a:solidFill>
              </a:rPr>
              <a:t>Державна</a:t>
            </a:r>
            <a:r>
              <a:rPr lang="ru-RU" sz="2400" b="1" spc="-80" dirty="0">
                <a:solidFill>
                  <a:srgbClr val="2A286B"/>
                </a:solidFill>
              </a:rPr>
              <a:t> </a:t>
            </a:r>
            <a:r>
              <a:rPr lang="ru-RU" sz="2400" b="1" spc="-80" dirty="0" err="1">
                <a:solidFill>
                  <a:srgbClr val="2A286B"/>
                </a:solidFill>
              </a:rPr>
              <a:t>фінансова</a:t>
            </a:r>
            <a:r>
              <a:rPr lang="ru-RU" sz="2400" b="1" spc="-80" dirty="0">
                <a:solidFill>
                  <a:srgbClr val="2A286B"/>
                </a:solidFill>
              </a:rPr>
              <a:t> </a:t>
            </a:r>
            <a:r>
              <a:rPr lang="ru-RU" sz="2400" b="1" spc="-80" dirty="0" err="1">
                <a:solidFill>
                  <a:srgbClr val="2A286B"/>
                </a:solidFill>
              </a:rPr>
              <a:t>підтримка</a:t>
            </a:r>
            <a:r>
              <a:rPr lang="ru-RU" sz="2400" b="1" spc="-80" dirty="0">
                <a:solidFill>
                  <a:srgbClr val="2A286B"/>
                </a:solidFill>
              </a:rPr>
              <a:t> </a:t>
            </a:r>
            <a:r>
              <a:rPr lang="ru-RU" sz="2400" b="1" spc="-80" dirty="0" err="1">
                <a:solidFill>
                  <a:srgbClr val="2A286B"/>
                </a:solidFill>
              </a:rPr>
              <a:t>місцевого</a:t>
            </a:r>
            <a:r>
              <a:rPr lang="ru-RU" sz="2400" b="1" spc="-80" dirty="0">
                <a:solidFill>
                  <a:srgbClr val="2A286B"/>
                </a:solidFill>
              </a:rPr>
              <a:t> </a:t>
            </a:r>
            <a:r>
              <a:rPr lang="ru-RU" sz="2400" b="1" spc="-80" dirty="0" err="1">
                <a:solidFill>
                  <a:srgbClr val="2A286B"/>
                </a:solidFill>
              </a:rPr>
              <a:t>розвитку</a:t>
            </a:r>
            <a:endParaRPr lang="ru-RU" sz="2400" b="1" spc="-80" dirty="0">
              <a:solidFill>
                <a:srgbClr val="2A286B"/>
              </a:solidFill>
            </a:endParaRPr>
          </a:p>
        </p:txBody>
      </p:sp>
      <p:pic>
        <p:nvPicPr>
          <p:cNvPr id="10" name="Рисунок 9"/>
          <p:cNvPicPr>
            <a:picLocks noChangeAspect="1"/>
          </p:cNvPicPr>
          <p:nvPr/>
        </p:nvPicPr>
        <p:blipFill>
          <a:blip r:embed="rId5"/>
          <a:stretch>
            <a:fillRect/>
          </a:stretch>
        </p:blipFill>
        <p:spPr>
          <a:xfrm>
            <a:off x="7900988" y="6152227"/>
            <a:ext cx="1030287" cy="541338"/>
          </a:xfrm>
          <a:prstGeom prst="rect">
            <a:avLst/>
          </a:prstGeom>
          <a:effectLst>
            <a:outerShdw blurRad="50800" dist="50800" dir="5400000" algn="ctr" rotWithShape="0">
              <a:srgbClr val="000000">
                <a:alpha val="0"/>
              </a:srgbClr>
            </a:outerShdw>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5530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49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2" descr="http://decentralization.gov.ua/uploads/gallery/image/4948/%D0%B1%D1%8E%D0%B4%D0%B6%D0%B5%D1%82%D0%B8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46" y="1169403"/>
            <a:ext cx="8553199" cy="5402847"/>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5"/>
          <a:stretch>
            <a:fillRect/>
          </a:stretch>
        </p:blipFill>
        <p:spPr>
          <a:xfrm>
            <a:off x="4211960" y="5932489"/>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19626668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0" name="Рисунок 9"/>
          <p:cNvPicPr>
            <a:picLocks noChangeAspect="1"/>
          </p:cNvPicPr>
          <p:nvPr/>
        </p:nvPicPr>
        <p:blipFill>
          <a:blip r:embed="rId3"/>
          <a:stretch>
            <a:fillRect/>
          </a:stretch>
        </p:blipFill>
        <p:spPr>
          <a:xfrm>
            <a:off x="8027990" y="5899150"/>
            <a:ext cx="1030287" cy="541338"/>
          </a:xfrm>
          <a:prstGeom prst="rect">
            <a:avLst/>
          </a:prstGeom>
          <a:effectLst>
            <a:outerShdw blurRad="50800" dist="50800" dir="5400000" algn="ctr" rotWithShape="0">
              <a:srgbClr val="000000">
                <a:alpha val="0"/>
              </a:srgbClr>
            </a:outerShdw>
          </a:effectLst>
        </p:spPr>
      </p:pic>
      <p:pic>
        <p:nvPicPr>
          <p:cNvPr id="48137"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13" y="42863"/>
            <a:ext cx="78041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Picture 2" descr="http://decentralization.gov.ua/uploads/gallery/image/4950/%D0%B1%D1%8E%D0%B4%D0%B6%D0%B5%D1%82%D0%B88.png"/>
          <p:cNvPicPr>
            <a:picLocks noChangeAspect="1" noChangeArrowheads="1"/>
          </p:cNvPicPr>
          <p:nvPr/>
        </p:nvPicPr>
        <p:blipFill rotWithShape="1">
          <a:blip r:embed="rId5">
            <a:extLst>
              <a:ext uri="{28A0092B-C50C-407E-A947-70E740481C1C}">
                <a14:useLocalDpi xmlns:a14="http://schemas.microsoft.com/office/drawing/2010/main" val="0"/>
              </a:ext>
            </a:extLst>
          </a:blip>
          <a:srcRect t="392" r="24528"/>
          <a:stretch/>
        </p:blipFill>
        <p:spPr bwMode="auto">
          <a:xfrm>
            <a:off x="539552" y="1196751"/>
            <a:ext cx="5760640" cy="5577833"/>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6"/>
          <a:stretch>
            <a:fillRect/>
          </a:stretch>
        </p:blipFill>
        <p:spPr>
          <a:xfrm>
            <a:off x="971600" y="5492056"/>
            <a:ext cx="4441910" cy="1102419"/>
          </a:xfrm>
          <a:prstGeom prst="rect">
            <a:avLst/>
          </a:prstGeom>
        </p:spPr>
      </p:pic>
      <p:pic>
        <p:nvPicPr>
          <p:cNvPr id="3" name="Рисунок 2"/>
          <p:cNvPicPr>
            <a:picLocks noChangeAspect="1"/>
          </p:cNvPicPr>
          <p:nvPr/>
        </p:nvPicPr>
        <p:blipFill>
          <a:blip r:embed="rId7"/>
          <a:stretch>
            <a:fillRect/>
          </a:stretch>
        </p:blipFill>
        <p:spPr>
          <a:xfrm>
            <a:off x="5724128" y="1670115"/>
            <a:ext cx="3211512" cy="497912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00652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5735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730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p:cNvPicPr>
            <a:picLocks noChangeAspect="1"/>
          </p:cNvPicPr>
          <p:nvPr/>
        </p:nvPicPr>
        <p:blipFill>
          <a:blip r:embed="rId4"/>
          <a:stretch>
            <a:fillRect/>
          </a:stretch>
        </p:blipFill>
        <p:spPr>
          <a:xfrm>
            <a:off x="8090545" y="6224490"/>
            <a:ext cx="1030287" cy="541338"/>
          </a:xfrm>
          <a:prstGeom prst="rect">
            <a:avLst/>
          </a:prstGeom>
          <a:effectLst>
            <a:outerShdw blurRad="50800" dist="50800" dir="5400000" algn="ctr" rotWithShape="0">
              <a:srgbClr val="000000">
                <a:alpha val="0"/>
              </a:srgbClr>
            </a:outerShdw>
          </a:effectLst>
        </p:spPr>
      </p:pic>
      <p:pic>
        <p:nvPicPr>
          <p:cNvPr id="10" name="Объект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327548" y="1194841"/>
            <a:ext cx="8684169" cy="4852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8692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4" name="Подзаголовок 3"/>
          <p:cNvSpPr>
            <a:spLocks noGrp="1"/>
          </p:cNvSpPr>
          <p:nvPr>
            <p:ph type="subTitle" idx="1"/>
          </p:nvPr>
        </p:nvSpPr>
        <p:spPr>
          <a:xfrm>
            <a:off x="468315" y="1052513"/>
            <a:ext cx="8447087" cy="647700"/>
          </a:xfrm>
        </p:spPr>
        <p:txBody>
          <a:bodyPr rtlCol="0">
            <a:normAutofit/>
          </a:bodyPr>
          <a:lstStyle/>
          <a:p>
            <a:pPr algn="l" eaLnBrk="1" fontAlgn="auto" hangingPunct="1">
              <a:spcBef>
                <a:spcPts val="0"/>
              </a:spcBef>
              <a:spcAft>
                <a:spcPts val="0"/>
              </a:spcAft>
              <a:defRPr/>
            </a:pPr>
            <a:endParaRPr lang="uk-UA" sz="1400" b="1" dirty="0">
              <a:solidFill>
                <a:schemeClr val="tx2">
                  <a:lumMod val="75000"/>
                </a:schemeClr>
              </a:solidFill>
              <a:latin typeface="Arial" panose="020B0604020202020204" pitchFamily="34" charset="0"/>
              <a:cs typeface="Arial" panose="020B0604020202020204" pitchFamily="34" charset="0"/>
            </a:endParaRPr>
          </a:p>
          <a:p>
            <a:pPr algn="l" eaLnBrk="1" fontAlgn="auto" hangingPunct="1">
              <a:spcBef>
                <a:spcPts val="0"/>
              </a:spcBef>
              <a:spcAft>
                <a:spcPts val="0"/>
              </a:spcAft>
              <a:defRPr/>
            </a:pPr>
            <a:endParaRPr lang="uk-UA" sz="1400" b="1" i="1" dirty="0">
              <a:solidFill>
                <a:schemeClr val="tx2">
                  <a:lumMod val="75000"/>
                </a:schemeClr>
              </a:solidFill>
              <a:latin typeface="Arial" panose="020B0604020202020204" pitchFamily="34" charset="0"/>
              <a:cs typeface="Arial" panose="020B0604020202020204" pitchFamily="34" charset="0"/>
            </a:endParaRPr>
          </a:p>
          <a:p>
            <a:pPr algn="l" eaLnBrk="1" fontAlgn="auto" hangingPunct="1">
              <a:spcBef>
                <a:spcPts val="0"/>
              </a:spcBef>
              <a:spcAft>
                <a:spcPts val="0"/>
              </a:spcAft>
              <a:defRPr/>
            </a:pPr>
            <a:endParaRPr lang="uk-UA" sz="1400" b="1" i="1" dirty="0">
              <a:solidFill>
                <a:schemeClr val="tx2">
                  <a:lumMod val="75000"/>
                </a:schemeClr>
              </a:solidFill>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3"/>
          <a:stretch>
            <a:fillRect/>
          </a:stretch>
        </p:blipFill>
        <p:spPr>
          <a:xfrm>
            <a:off x="8113715" y="5932490"/>
            <a:ext cx="1030287" cy="541337"/>
          </a:xfrm>
          <a:prstGeom prst="rect">
            <a:avLst/>
          </a:prstGeom>
          <a:effectLst>
            <a:outerShdw blurRad="50800" dist="50800" dir="5400000" algn="ctr" rotWithShape="0">
              <a:srgbClr val="000000">
                <a:alpha val="0"/>
              </a:srgbClr>
            </a:outerShdw>
          </a:effectLst>
        </p:spPr>
      </p:pic>
      <p:sp>
        <p:nvSpPr>
          <p:cNvPr id="51207" name="Місце для вмісту 2"/>
          <p:cNvSpPr txBox="1">
            <a:spLocks/>
          </p:cNvSpPr>
          <p:nvPr/>
        </p:nvSpPr>
        <p:spPr bwMode="auto">
          <a:xfrm>
            <a:off x="663575" y="1165227"/>
            <a:ext cx="88392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0"/>
              </a:spcBef>
              <a:buFont typeface="Arial" panose="020B0604020202020204" pitchFamily="34" charset="0"/>
              <a:buNone/>
            </a:pPr>
            <a:r>
              <a:rPr lang="uk-UA" altLang="uk-UA" b="1" dirty="0">
                <a:solidFill>
                  <a:schemeClr val="tx2"/>
                </a:solidFill>
              </a:rPr>
              <a:t>ДЕРЖАВНА </a:t>
            </a:r>
            <a:r>
              <a:rPr lang="uk-UA" altLang="uk-UA" b="1" dirty="0" smtClean="0">
                <a:solidFill>
                  <a:schemeClr val="tx2"/>
                </a:solidFill>
              </a:rPr>
              <a:t>СУБВЕНЦІЯ НА РОЗВИТОК </a:t>
            </a:r>
            <a:r>
              <a:rPr lang="uk-UA" altLang="uk-UA" b="1" dirty="0">
                <a:solidFill>
                  <a:schemeClr val="tx2"/>
                </a:solidFill>
              </a:rPr>
              <a:t>ІНФРАСТРУКТУРИ  </a:t>
            </a:r>
            <a:r>
              <a:rPr lang="uk-UA" altLang="uk-UA" b="1" dirty="0" smtClean="0">
                <a:solidFill>
                  <a:schemeClr val="tx2"/>
                </a:solidFill>
              </a:rPr>
              <a:t>ОТГ У </a:t>
            </a:r>
            <a:r>
              <a:rPr lang="uk-UA" altLang="uk-UA" b="1" dirty="0">
                <a:solidFill>
                  <a:schemeClr val="tx2"/>
                </a:solidFill>
              </a:rPr>
              <a:t>2016-2018 рр. </a:t>
            </a:r>
          </a:p>
          <a:p>
            <a:pPr>
              <a:spcBef>
                <a:spcPts val="0"/>
              </a:spcBef>
              <a:buFont typeface="Arial" panose="020B0604020202020204" pitchFamily="34" charset="0"/>
              <a:buNone/>
            </a:pPr>
            <a:endParaRPr lang="uk-UA" altLang="uk-UA" b="1" dirty="0">
              <a:solidFill>
                <a:schemeClr val="tx2"/>
              </a:solidFill>
            </a:endParaRPr>
          </a:p>
        </p:txBody>
      </p:sp>
      <p:sp>
        <p:nvSpPr>
          <p:cNvPr id="28" name="Блок-схема: знак завершения 27"/>
          <p:cNvSpPr/>
          <p:nvPr/>
        </p:nvSpPr>
        <p:spPr>
          <a:xfrm>
            <a:off x="591346" y="2996952"/>
            <a:ext cx="7660182" cy="616756"/>
          </a:xfrm>
          <a:prstGeom prst="flowChartTerminator">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uk-UA" sz="2800" b="1" dirty="0">
                <a:solidFill>
                  <a:srgbClr val="FF0000"/>
                </a:solidFill>
              </a:rPr>
              <a:t>Близько 1 000 грн на 1 сільського жителя!!!</a:t>
            </a:r>
          </a:p>
        </p:txBody>
      </p:sp>
      <p:pic>
        <p:nvPicPr>
          <p:cNvPr id="51209"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349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115616" y="3685089"/>
            <a:ext cx="6336704" cy="523220"/>
          </a:xfrm>
          <a:prstGeom prst="rect">
            <a:avLst/>
          </a:prstGeom>
        </p:spPr>
        <p:txBody>
          <a:bodyPr wrap="square">
            <a:spAutoFit/>
          </a:bodyPr>
          <a:lstStyle/>
          <a:p>
            <a:pPr algn="ctr"/>
            <a:r>
              <a:rPr lang="uk-UA" altLang="uk-UA" sz="2800" b="1" dirty="0" smtClean="0"/>
              <a:t>2017 р.:  366 </a:t>
            </a:r>
            <a:r>
              <a:rPr lang="uk-UA" altLang="uk-UA" sz="2800" b="1" dirty="0"/>
              <a:t>ОТГ - 1,5 МЛРД.ГРН. </a:t>
            </a:r>
          </a:p>
        </p:txBody>
      </p:sp>
      <p:sp>
        <p:nvSpPr>
          <p:cNvPr id="11" name="Блок-схема: знак завершения 10"/>
          <p:cNvSpPr/>
          <p:nvPr/>
        </p:nvSpPr>
        <p:spPr>
          <a:xfrm>
            <a:off x="598493" y="4303201"/>
            <a:ext cx="7653034" cy="677862"/>
          </a:xfrm>
          <a:prstGeom prst="flowChartTerminator">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uk-UA" sz="2800" b="1" dirty="0">
                <a:solidFill>
                  <a:srgbClr val="FF0000"/>
                </a:solidFill>
              </a:rPr>
              <a:t>Близько 760 грн на 1 сільського жителя!!!</a:t>
            </a:r>
          </a:p>
        </p:txBody>
      </p:sp>
      <p:sp>
        <p:nvSpPr>
          <p:cNvPr id="13" name="Прямоугольник 7"/>
          <p:cNvSpPr>
            <a:spLocks noChangeArrowheads="1"/>
          </p:cNvSpPr>
          <p:nvPr/>
        </p:nvSpPr>
        <p:spPr bwMode="auto">
          <a:xfrm>
            <a:off x="436940" y="5030274"/>
            <a:ext cx="79208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uk-UA" altLang="uk-UA" sz="2800" b="1" dirty="0" smtClean="0"/>
              <a:t>2018 р.:    665 </a:t>
            </a:r>
            <a:r>
              <a:rPr lang="uk-UA" altLang="uk-UA" sz="2800" b="1" dirty="0"/>
              <a:t>ОТГ - 1,9 МЛРД.ГРН. </a:t>
            </a:r>
          </a:p>
        </p:txBody>
      </p:sp>
      <p:sp>
        <p:nvSpPr>
          <p:cNvPr id="14" name="Блок-схема: знак завершения 13"/>
          <p:cNvSpPr/>
          <p:nvPr/>
        </p:nvSpPr>
        <p:spPr>
          <a:xfrm>
            <a:off x="598493" y="5679452"/>
            <a:ext cx="7597775" cy="735631"/>
          </a:xfrm>
          <a:prstGeom prst="flowChartTerminator">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uk-UA" sz="2800" b="1" dirty="0">
                <a:solidFill>
                  <a:srgbClr val="FF0000"/>
                </a:solidFill>
              </a:rPr>
              <a:t>Близько 500 грн на 1 сільського жителя!!!</a:t>
            </a:r>
          </a:p>
        </p:txBody>
      </p:sp>
      <p:sp>
        <p:nvSpPr>
          <p:cNvPr id="3" name="Прямоугольник 2"/>
          <p:cNvSpPr/>
          <p:nvPr/>
        </p:nvSpPr>
        <p:spPr>
          <a:xfrm>
            <a:off x="1564088" y="2368302"/>
            <a:ext cx="5439759" cy="523220"/>
          </a:xfrm>
          <a:prstGeom prst="rect">
            <a:avLst/>
          </a:prstGeom>
        </p:spPr>
        <p:txBody>
          <a:bodyPr wrap="none">
            <a:spAutoFit/>
          </a:bodyPr>
          <a:lstStyle/>
          <a:p>
            <a:pPr algn="ctr">
              <a:buFont typeface="Arial" panose="020B0604020202020204" pitchFamily="34" charset="0"/>
              <a:buNone/>
            </a:pPr>
            <a:r>
              <a:rPr lang="uk-UA" altLang="uk-UA" sz="2800" b="1" dirty="0"/>
              <a:t>2016 р.:  159 ОТГ  - 1,0 МЛРД.ГРН.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іаграма 1">
            <a:extLst/>
          </p:cNvPr>
          <p:cNvGraphicFramePr>
            <a:graphicFrameLocks/>
          </p:cNvGraphicFramePr>
          <p:nvPr>
            <p:extLst>
              <p:ext uri="{D42A27DB-BD31-4B8C-83A1-F6EECF244321}">
                <p14:modId xmlns:p14="http://schemas.microsoft.com/office/powerpoint/2010/main" val="2315409246"/>
              </p:ext>
            </p:extLst>
          </p:nvPr>
        </p:nvGraphicFramePr>
        <p:xfrm>
          <a:off x="539552" y="1414414"/>
          <a:ext cx="9540552" cy="6487970"/>
        </p:xfrm>
        <a:graphic>
          <a:graphicData uri="http://schemas.openxmlformats.org/drawingml/2006/chart">
            <c:chart xmlns:c="http://schemas.openxmlformats.org/drawingml/2006/chart" xmlns:r="http://schemas.openxmlformats.org/officeDocument/2006/relationships" r:id="rId2"/>
          </a:graphicData>
        </a:graphic>
      </p:graphicFrame>
      <p:sp>
        <p:nvSpPr>
          <p:cNvPr id="4" name="Прямокутник 3"/>
          <p:cNvSpPr/>
          <p:nvPr/>
        </p:nvSpPr>
        <p:spPr>
          <a:xfrm>
            <a:off x="900115" y="333375"/>
            <a:ext cx="8047037" cy="368300"/>
          </a:xfrm>
          <a:prstGeom prst="rect">
            <a:avLst/>
          </a:prstGeom>
        </p:spPr>
        <p:txBody>
          <a:bodyPr>
            <a:spAutoFit/>
          </a:bodyPr>
          <a:lstStyle/>
          <a:p>
            <a:pPr algn="ctr">
              <a:defRPr sz="1800" b="1" i="0" u="none" strike="noStrike" kern="1200" baseline="0">
                <a:solidFill>
                  <a:prstClr val="black"/>
                </a:solidFill>
                <a:latin typeface="+mn-lt"/>
                <a:ea typeface="+mn-ea"/>
                <a:cs typeface="+mn-cs"/>
              </a:defRPr>
            </a:pPr>
            <a:r>
              <a:rPr lang="uk-UA" b="1" dirty="0">
                <a:solidFill>
                  <a:prstClr val="black"/>
                </a:solidFill>
                <a:latin typeface="+mn-lt"/>
              </a:rPr>
              <a:t> </a:t>
            </a:r>
          </a:p>
        </p:txBody>
      </p:sp>
      <p:sp>
        <p:nvSpPr>
          <p:cNvPr id="50180" name="Rectangle 3"/>
          <p:cNvSpPr txBox="1">
            <a:spLocks noChangeArrowheads="1"/>
          </p:cNvSpPr>
          <p:nvPr/>
        </p:nvSpPr>
        <p:spPr bwMode="auto">
          <a:xfrm>
            <a:off x="893975" y="1062968"/>
            <a:ext cx="77755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945" tIns="33475" rIns="66945" bIns="33475" anchor="ctr"/>
          <a:lstStyle>
            <a:lvl1pPr defTabSz="685800">
              <a:spcBef>
                <a:spcPct val="20000"/>
              </a:spcBef>
              <a:buFont typeface="Arial" panose="020B0604020202020204" pitchFamily="34" charset="0"/>
              <a:buChar char="•"/>
              <a:tabLst>
                <a:tab pos="657225" algn="l"/>
              </a:tabLst>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tabLst>
                <a:tab pos="657225" algn="l"/>
              </a:tabLst>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tabLst>
                <a:tab pos="657225" algn="l"/>
              </a:tabLst>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tabLst>
                <a:tab pos="657225" algn="l"/>
              </a:tabLst>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tabLst>
                <a:tab pos="657225" algn="l"/>
              </a:tabLst>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tabLst>
                <a:tab pos="657225" algn="l"/>
              </a:tabLst>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tabLst>
                <a:tab pos="657225" algn="l"/>
              </a:tabLst>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tabLst>
                <a:tab pos="657225" algn="l"/>
              </a:tabLst>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tabLst>
                <a:tab pos="657225" algn="l"/>
              </a:tabLst>
              <a:defRPr sz="2000">
                <a:solidFill>
                  <a:schemeClr val="tx1"/>
                </a:solidFill>
                <a:latin typeface="Calibri" panose="020F0502020204030204" pitchFamily="34" charset="0"/>
              </a:defRPr>
            </a:lvl9pPr>
          </a:lstStyle>
          <a:p>
            <a:pPr algn="ctr" eaLnBrk="1" hangingPunct="1">
              <a:spcBef>
                <a:spcPct val="0"/>
              </a:spcBef>
              <a:buFontTx/>
              <a:buNone/>
            </a:pPr>
            <a:r>
              <a:rPr lang="uk-UA" altLang="ru-RU" sz="2400" b="1">
                <a:solidFill>
                  <a:srgbClr val="4F81BD"/>
                </a:solidFill>
                <a:cs typeface="Arial" panose="020B0604020202020204" pitchFamily="34" charset="0"/>
              </a:rPr>
              <a:t>Використання інфраструктурної субвенції ОТГ</a:t>
            </a:r>
          </a:p>
        </p:txBody>
      </p:sp>
      <p:sp>
        <p:nvSpPr>
          <p:cNvPr id="6" name="Прямоугольник 5"/>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8" name="Прямоугольник 7"/>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10" name="Рисунок 9"/>
          <p:cNvPicPr>
            <a:picLocks noChangeAspect="1"/>
          </p:cNvPicPr>
          <p:nvPr/>
        </p:nvPicPr>
        <p:blipFill>
          <a:blip r:embed="rId3"/>
          <a:stretch>
            <a:fillRect/>
          </a:stretch>
        </p:blipFill>
        <p:spPr>
          <a:xfrm>
            <a:off x="8113715" y="5932490"/>
            <a:ext cx="1030287" cy="541337"/>
          </a:xfrm>
          <a:prstGeom prst="rect">
            <a:avLst/>
          </a:prstGeom>
          <a:effectLst>
            <a:outerShdw blurRad="50800" dist="50800" dir="5400000" algn="ctr" rotWithShape="0">
              <a:srgbClr val="000000">
                <a:alpha val="0"/>
              </a:srgbClr>
            </a:outerShdw>
          </a:effectLst>
        </p:spPr>
      </p:pic>
      <p:pic>
        <p:nvPicPr>
          <p:cNvPr id="50185"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38" y="5397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900115" y="333375"/>
            <a:ext cx="8047037" cy="368300"/>
          </a:xfrm>
          <a:prstGeom prst="rect">
            <a:avLst/>
          </a:prstGeom>
        </p:spPr>
        <p:txBody>
          <a:bodyPr>
            <a:spAutoFit/>
          </a:bodyPr>
          <a:lstStyle/>
          <a:p>
            <a:pPr algn="ctr">
              <a:defRPr sz="1800" b="1" i="0" u="none" strike="noStrike" kern="1200" baseline="0">
                <a:solidFill>
                  <a:prstClr val="black"/>
                </a:solidFill>
                <a:latin typeface="+mn-lt"/>
                <a:ea typeface="+mn-ea"/>
                <a:cs typeface="+mn-cs"/>
              </a:defRPr>
            </a:pPr>
            <a:r>
              <a:rPr lang="uk-UA" b="1" dirty="0">
                <a:solidFill>
                  <a:prstClr val="black"/>
                </a:solidFill>
                <a:latin typeface="+mn-lt"/>
              </a:rPr>
              <a:t> </a:t>
            </a:r>
          </a:p>
        </p:txBody>
      </p:sp>
      <p:sp>
        <p:nvSpPr>
          <p:cNvPr id="6" name="Прямоугольник 5"/>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8" name="Прямоугольник 7"/>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10" name="Рисунок 9"/>
          <p:cNvPicPr>
            <a:picLocks noChangeAspect="1"/>
          </p:cNvPicPr>
          <p:nvPr/>
        </p:nvPicPr>
        <p:blipFill>
          <a:blip r:embed="rId2"/>
          <a:stretch>
            <a:fillRect/>
          </a:stretch>
        </p:blipFill>
        <p:spPr>
          <a:xfrm>
            <a:off x="8113715" y="5932490"/>
            <a:ext cx="1030287" cy="541337"/>
          </a:xfrm>
          <a:prstGeom prst="rect">
            <a:avLst/>
          </a:prstGeom>
          <a:effectLst>
            <a:outerShdw blurRad="50800" dist="50800" dir="5400000" algn="ctr" rotWithShape="0">
              <a:srgbClr val="000000">
                <a:alpha val="0"/>
              </a:srgbClr>
            </a:outerShdw>
          </a:effectLst>
        </p:spPr>
      </p:pic>
      <p:pic>
        <p:nvPicPr>
          <p:cNvPr id="50185"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38" y="5397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4"/>
          <a:stretch>
            <a:fillRect/>
          </a:stretch>
        </p:blipFill>
        <p:spPr>
          <a:xfrm>
            <a:off x="276549" y="1216173"/>
            <a:ext cx="8821331" cy="5248429"/>
          </a:xfrm>
          <a:prstGeom prst="rect">
            <a:avLst/>
          </a:prstGeom>
        </p:spPr>
      </p:pic>
      <p:pic>
        <p:nvPicPr>
          <p:cNvPr id="9" name="Рисунок 8"/>
          <p:cNvPicPr>
            <a:picLocks noChangeAspect="1"/>
          </p:cNvPicPr>
          <p:nvPr/>
        </p:nvPicPr>
        <p:blipFill>
          <a:blip r:embed="rId2"/>
          <a:stretch>
            <a:fillRect/>
          </a:stretch>
        </p:blipFill>
        <p:spPr>
          <a:xfrm>
            <a:off x="8090654" y="5972476"/>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2811023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5735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730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2" descr="http://decentralization.gov.ua/uploads/gallery/image/4951/%D0%B1%D1%8E%D0%B4%D0%B6%D0%B5%D1%82%D0%B89.png"/>
          <p:cNvPicPr>
            <a:picLocks noChangeAspect="1" noChangeArrowheads="1"/>
          </p:cNvPicPr>
          <p:nvPr/>
        </p:nvPicPr>
        <p:blipFill rotWithShape="1">
          <a:blip r:embed="rId4">
            <a:extLst>
              <a:ext uri="{28A0092B-C50C-407E-A947-70E740481C1C}">
                <a14:useLocalDpi xmlns:a14="http://schemas.microsoft.com/office/drawing/2010/main" val="0"/>
              </a:ext>
            </a:extLst>
          </a:blip>
          <a:srcRect t="-494" r="30000"/>
          <a:stretch/>
        </p:blipFill>
        <p:spPr bwMode="auto">
          <a:xfrm>
            <a:off x="195265" y="1096750"/>
            <a:ext cx="5544616" cy="5600974"/>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5"/>
          <a:stretch>
            <a:fillRect/>
          </a:stretch>
        </p:blipFill>
        <p:spPr>
          <a:xfrm>
            <a:off x="879247" y="5209134"/>
            <a:ext cx="4176651" cy="1246435"/>
          </a:xfrm>
          <a:prstGeom prst="rect">
            <a:avLst/>
          </a:prstGeom>
        </p:spPr>
      </p:pic>
      <p:pic>
        <p:nvPicPr>
          <p:cNvPr id="3" name="Рисунок 2"/>
          <p:cNvPicPr>
            <a:picLocks noChangeAspect="1"/>
          </p:cNvPicPr>
          <p:nvPr/>
        </p:nvPicPr>
        <p:blipFill>
          <a:blip r:embed="rId6"/>
          <a:stretch>
            <a:fillRect/>
          </a:stretch>
        </p:blipFill>
        <p:spPr>
          <a:xfrm>
            <a:off x="5839545" y="1274765"/>
            <a:ext cx="3052935" cy="4746523"/>
          </a:xfrm>
          <a:prstGeom prst="rect">
            <a:avLst/>
          </a:prstGeom>
        </p:spPr>
      </p:pic>
      <p:pic>
        <p:nvPicPr>
          <p:cNvPr id="11" name="Рисунок 10"/>
          <p:cNvPicPr>
            <a:picLocks noChangeAspect="1"/>
          </p:cNvPicPr>
          <p:nvPr/>
        </p:nvPicPr>
        <p:blipFill>
          <a:blip r:embed="rId7"/>
          <a:stretch>
            <a:fillRect/>
          </a:stretch>
        </p:blipFill>
        <p:spPr>
          <a:xfrm>
            <a:off x="8090545" y="6224490"/>
            <a:ext cx="1030287" cy="541338"/>
          </a:xfrm>
          <a:prstGeom prst="rect">
            <a:avLst/>
          </a:prstGeom>
          <a:effectLst>
            <a:outerShdw blurRad="50800" dist="50800" dir="5400000" algn="ctr" rotWithShape="0">
              <a:srgbClr val="000000">
                <a:alpha val="0"/>
              </a:srgbClr>
            </a:out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0" name="Рисунок 9"/>
          <p:cNvPicPr>
            <a:picLocks noChangeAspect="1"/>
          </p:cNvPicPr>
          <p:nvPr/>
        </p:nvPicPr>
        <p:blipFill>
          <a:blip r:embed="rId3"/>
          <a:stretch>
            <a:fillRect/>
          </a:stretch>
        </p:blipFill>
        <p:spPr>
          <a:xfrm>
            <a:off x="8113713" y="6227118"/>
            <a:ext cx="1030287" cy="541338"/>
          </a:xfrm>
          <a:prstGeom prst="rect">
            <a:avLst/>
          </a:prstGeom>
          <a:effectLst>
            <a:outerShdw blurRad="50800" dist="50800" dir="5400000" algn="ctr" rotWithShape="0">
              <a:srgbClr val="000000">
                <a:alpha val="0"/>
              </a:srgbClr>
            </a:outerShdw>
          </a:effectLst>
        </p:spPr>
      </p:pic>
      <p:pic>
        <p:nvPicPr>
          <p:cNvPr id="57353"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3" y="730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Объект 2"/>
          <p:cNvSpPr txBox="1">
            <a:spLocks/>
          </p:cNvSpPr>
          <p:nvPr/>
        </p:nvSpPr>
        <p:spPr bwMode="auto">
          <a:xfrm>
            <a:off x="403770" y="1444842"/>
            <a:ext cx="8496943" cy="469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FontTx/>
              <a:buChar char="-"/>
            </a:pPr>
            <a:r>
              <a:rPr lang="uk-UA" sz="1600" dirty="0" smtClean="0">
                <a:solidFill>
                  <a:schemeClr val="tx1"/>
                </a:solidFill>
              </a:rPr>
              <a:t>ст. 24-1 БКУ “Державний фонд регіонального розвитку“</a:t>
            </a:r>
          </a:p>
          <a:p>
            <a:pPr>
              <a:buFontTx/>
              <a:buChar char="-"/>
            </a:pPr>
            <a:r>
              <a:rPr lang="uk-UA" sz="1600" dirty="0" smtClean="0">
                <a:solidFill>
                  <a:schemeClr val="tx1"/>
                </a:solidFill>
              </a:rPr>
              <a:t>Закон України “Про засади державної регіональної політики“</a:t>
            </a:r>
          </a:p>
          <a:p>
            <a:pPr>
              <a:buFontTx/>
              <a:buChar char="-"/>
            </a:pPr>
            <a:r>
              <a:rPr lang="uk-UA" sz="1600" dirty="0" smtClean="0">
                <a:solidFill>
                  <a:schemeClr val="tx1"/>
                </a:solidFill>
              </a:rPr>
              <a:t>Постанова КМУ №385 від 06.08.2014  Постанова КМУ №196 від 18.03.2015  </a:t>
            </a:r>
          </a:p>
          <a:p>
            <a:pPr>
              <a:buFontTx/>
              <a:buChar char="-"/>
            </a:pPr>
            <a:r>
              <a:rPr lang="uk-UA" sz="1600" dirty="0" smtClean="0">
                <a:solidFill>
                  <a:schemeClr val="tx1"/>
                </a:solidFill>
              </a:rPr>
              <a:t>Наказ </a:t>
            </a:r>
            <a:r>
              <a:rPr lang="uk-UA" sz="1600" dirty="0" err="1" smtClean="0">
                <a:solidFill>
                  <a:schemeClr val="tx1"/>
                </a:solidFill>
              </a:rPr>
              <a:t>Мінрегіону</a:t>
            </a:r>
            <a:r>
              <a:rPr lang="uk-UA" sz="1600" dirty="0" smtClean="0">
                <a:solidFill>
                  <a:schemeClr val="tx1"/>
                </a:solidFill>
              </a:rPr>
              <a:t> № 80 від 24.04. 2015</a:t>
            </a:r>
          </a:p>
          <a:p>
            <a:pPr algn="just"/>
            <a:r>
              <a:rPr lang="uk-UA" sz="1600" b="1" dirty="0" smtClean="0">
                <a:solidFill>
                  <a:schemeClr val="tx1"/>
                </a:solidFill>
              </a:rPr>
              <a:t>Інвестиційні програми і проекти повинні відповідати одній з таких умов: </a:t>
            </a:r>
          </a:p>
          <a:p>
            <a:pPr algn="just">
              <a:buFont typeface="Arial" panose="020B0604020202020204" pitchFamily="34" charset="0"/>
              <a:buAutoNum type="arabicPeriod"/>
            </a:pPr>
            <a:r>
              <a:rPr lang="uk-UA" sz="1600" dirty="0" smtClean="0">
                <a:solidFill>
                  <a:schemeClr val="tx1"/>
                </a:solidFill>
              </a:rPr>
              <a:t>Відповідність пріоритетам, визначеним у Державній стратегії регіонального розвитку, стратегіях розвитку регіонів та планам заходів з їх реалізації; </a:t>
            </a:r>
          </a:p>
          <a:p>
            <a:pPr algn="just">
              <a:buFont typeface="Arial" panose="020B0604020202020204" pitchFamily="34" charset="0"/>
              <a:buAutoNum type="arabicPeriod"/>
            </a:pPr>
            <a:r>
              <a:rPr lang="uk-UA" sz="1600" dirty="0" smtClean="0">
                <a:solidFill>
                  <a:schemeClr val="tx1"/>
                </a:solidFill>
              </a:rPr>
              <a:t>Впровадження інвестиційних програм і проектів як проектів співробітництва територіальних громад;</a:t>
            </a:r>
          </a:p>
          <a:p>
            <a:pPr algn="just">
              <a:buFont typeface="Arial" panose="020B0604020202020204" pitchFamily="34" charset="0"/>
              <a:buAutoNum type="arabicPeriod"/>
            </a:pPr>
            <a:r>
              <a:rPr lang="uk-UA" sz="1600" dirty="0" smtClean="0">
                <a:solidFill>
                  <a:schemeClr val="tx1"/>
                </a:solidFill>
              </a:rPr>
              <a:t>Підтримка добровільно об’єднаних територіальних громад.</a:t>
            </a:r>
          </a:p>
          <a:p>
            <a:pPr algn="just"/>
            <a:r>
              <a:rPr lang="uk-UA" sz="1600" b="1" dirty="0">
                <a:solidFill>
                  <a:schemeClr val="tx1"/>
                </a:solidFill>
              </a:rPr>
              <a:t>Основними умовами відбору інвестиційних програм і проектів є такі критерії</a:t>
            </a:r>
          </a:p>
          <a:p>
            <a:pPr algn="just">
              <a:buFontTx/>
              <a:buChar char="-"/>
            </a:pPr>
            <a:r>
              <a:rPr lang="uk-UA" sz="1600" dirty="0">
                <a:solidFill>
                  <a:schemeClr val="tx1"/>
                </a:solidFill>
              </a:rPr>
              <a:t>для інвестиційних програм і проектів, які передбачають будівництво, – наявність затвердженої в установленому законодавством порядку проектної документації; </a:t>
            </a:r>
          </a:p>
          <a:p>
            <a:pPr algn="just">
              <a:buFontTx/>
              <a:buChar char="-"/>
            </a:pPr>
            <a:r>
              <a:rPr lang="uk-UA" sz="1600" dirty="0">
                <a:solidFill>
                  <a:schemeClr val="tx1"/>
                </a:solidFill>
              </a:rPr>
              <a:t>календарний план реалізації становить від одного до трьох років; </a:t>
            </a:r>
          </a:p>
          <a:p>
            <a:pPr algn="just">
              <a:buFontTx/>
              <a:buChar char="-"/>
            </a:pPr>
            <a:r>
              <a:rPr lang="uk-UA" sz="1600" dirty="0" err="1">
                <a:solidFill>
                  <a:schemeClr val="tx1"/>
                </a:solidFill>
              </a:rPr>
              <a:t>співфінансування</a:t>
            </a:r>
            <a:r>
              <a:rPr lang="uk-UA" sz="1600" dirty="0">
                <a:solidFill>
                  <a:schemeClr val="tx1"/>
                </a:solidFill>
              </a:rPr>
              <a:t> з місцевих бюджетів на рівні 10</a:t>
            </a:r>
            <a:r>
              <a:rPr lang="uk-UA" sz="1600" dirty="0" smtClean="0">
                <a:solidFill>
                  <a:schemeClr val="tx1"/>
                </a:solidFill>
              </a:rPr>
              <a:t>%;</a:t>
            </a:r>
            <a:r>
              <a:rPr lang="en-US" sz="1600" dirty="0" smtClean="0">
                <a:solidFill>
                  <a:schemeClr val="tx1"/>
                </a:solidFill>
              </a:rPr>
              <a:t> </a:t>
            </a:r>
            <a:endParaRPr lang="uk-UA" sz="1600" dirty="0" smtClean="0">
              <a:solidFill>
                <a:schemeClr val="tx1"/>
              </a:solidFill>
            </a:endParaRPr>
          </a:p>
          <a:p>
            <a:pPr algn="just">
              <a:buFontTx/>
              <a:buChar char="-"/>
            </a:pPr>
            <a:r>
              <a:rPr lang="uk-UA" sz="1600" dirty="0" smtClean="0">
                <a:solidFill>
                  <a:schemeClr val="tx1"/>
                </a:solidFill>
              </a:rPr>
              <a:t>спроможність </a:t>
            </a:r>
            <a:r>
              <a:rPr lang="uk-UA" sz="1600" dirty="0">
                <a:solidFill>
                  <a:schemeClr val="tx1"/>
                </a:solidFill>
              </a:rPr>
              <a:t>суб’єктів, на фінансування об’єктів яких залучаються кошти державного фонду регіонального розвитку, забезпечувати подальше власне фінансування або їх утримання за рахунок коштів місцевих бюджетів. </a:t>
            </a:r>
          </a:p>
          <a:p>
            <a:pPr algn="just"/>
            <a:endParaRPr lang="uk-UA" sz="1600" dirty="0" smtClean="0">
              <a:solidFill>
                <a:schemeClr val="tx1"/>
              </a:solidFill>
            </a:endParaRPr>
          </a:p>
        </p:txBody>
      </p:sp>
      <p:sp>
        <p:nvSpPr>
          <p:cNvPr id="2" name="TextBox 1"/>
          <p:cNvSpPr txBox="1"/>
          <p:nvPr/>
        </p:nvSpPr>
        <p:spPr>
          <a:xfrm>
            <a:off x="1993033" y="1100784"/>
            <a:ext cx="6120680" cy="400110"/>
          </a:xfrm>
          <a:prstGeom prst="rect">
            <a:avLst/>
          </a:prstGeom>
          <a:noFill/>
        </p:spPr>
        <p:txBody>
          <a:bodyPr wrap="square" rtlCol="0">
            <a:spAutoFit/>
          </a:bodyPr>
          <a:lstStyle/>
          <a:p>
            <a:r>
              <a:rPr lang="uk-UA" sz="2000" b="1" dirty="0" smtClean="0"/>
              <a:t>ДЕРЖАВНИЙ ФОНД РЕГІОНАЛЬНОГО РОЗВИТКУ</a:t>
            </a:r>
            <a:endParaRPr lang="en-US" sz="2000" b="1" dirty="0"/>
          </a:p>
        </p:txBody>
      </p:sp>
    </p:spTree>
    <p:extLst>
      <p:ext uri="{BB962C8B-B14F-4D97-AF65-F5344CB8AC3E}">
        <p14:creationId xmlns:p14="http://schemas.microsoft.com/office/powerpoint/2010/main" val="15696502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0" name="Рисунок 9"/>
          <p:cNvPicPr>
            <a:picLocks noChangeAspect="1"/>
          </p:cNvPicPr>
          <p:nvPr/>
        </p:nvPicPr>
        <p:blipFill>
          <a:blip r:embed="rId3"/>
          <a:stretch>
            <a:fillRect/>
          </a:stretch>
        </p:blipFill>
        <p:spPr>
          <a:xfrm>
            <a:off x="8113713" y="6278933"/>
            <a:ext cx="1030287" cy="541338"/>
          </a:xfrm>
          <a:prstGeom prst="rect">
            <a:avLst/>
          </a:prstGeom>
          <a:effectLst>
            <a:outerShdw blurRad="50800" dist="50800" dir="5400000" algn="ctr" rotWithShape="0">
              <a:srgbClr val="000000">
                <a:alpha val="0"/>
              </a:srgbClr>
            </a:outerShdw>
          </a:effectLst>
        </p:spPr>
      </p:pic>
      <p:pic>
        <p:nvPicPr>
          <p:cNvPr id="57353"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3" y="730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Объект 2"/>
          <p:cNvSpPr txBox="1">
            <a:spLocks/>
          </p:cNvSpPr>
          <p:nvPr/>
        </p:nvSpPr>
        <p:spPr bwMode="auto">
          <a:xfrm>
            <a:off x="403770" y="1444842"/>
            <a:ext cx="8496943" cy="469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uk-UA" sz="1600" b="1" dirty="0">
                <a:solidFill>
                  <a:schemeClr val="tx1"/>
                </a:solidFill>
              </a:rPr>
              <a:t>Порядок отримання коштів: </a:t>
            </a:r>
          </a:p>
          <a:p>
            <a:pPr marL="174625" indent="-174625" algn="just">
              <a:buAutoNum type="arabicPeriod"/>
            </a:pPr>
            <a:r>
              <a:rPr lang="uk-UA" sz="1600" dirty="0">
                <a:solidFill>
                  <a:schemeClr val="tx1"/>
                </a:solidFill>
              </a:rPr>
              <a:t>  ОДА створюють регіональні комісії для проведення оцінки та попереднього конкурсного відбору проектів; </a:t>
            </a:r>
          </a:p>
          <a:p>
            <a:pPr marL="174625" indent="-174625" algn="just">
              <a:buAutoNum type="arabicPeriod"/>
            </a:pPr>
            <a:r>
              <a:rPr lang="uk-UA" sz="1600" dirty="0">
                <a:solidFill>
                  <a:schemeClr val="tx1"/>
                </a:solidFill>
              </a:rPr>
              <a:t>  Регіональні комісії визначають технічне завдання проектів (на основі стратегії) та оголошують конкурс; </a:t>
            </a:r>
          </a:p>
          <a:p>
            <a:pPr marL="174625" indent="-174625" algn="just">
              <a:buAutoNum type="arabicPeriod"/>
            </a:pPr>
            <a:r>
              <a:rPr lang="uk-UA" sz="1600" dirty="0">
                <a:solidFill>
                  <a:schemeClr val="tx1"/>
                </a:solidFill>
              </a:rPr>
              <a:t>  Оголошення про проведення конкурсу розміщується на офіційному веб-сайті ОДА не пізніше ніж за 30 днів до початку проведення оцінки та відбору; </a:t>
            </a:r>
          </a:p>
          <a:p>
            <a:pPr marL="174625" indent="-174625" algn="just">
              <a:buAutoNum type="arabicPeriod"/>
            </a:pPr>
            <a:r>
              <a:rPr lang="uk-UA" sz="1600" dirty="0">
                <a:solidFill>
                  <a:schemeClr val="tx1"/>
                </a:solidFill>
              </a:rPr>
              <a:t>  Заявники подають комісії проекти за встановленою формою та пакет документів. Через он-лайн платформу ДФРР заявники реєструються та вносять інформацію про проект; </a:t>
            </a:r>
            <a:endParaRPr lang="uk-UA" sz="1600" dirty="0" smtClean="0">
              <a:solidFill>
                <a:schemeClr val="tx1"/>
              </a:solidFill>
            </a:endParaRPr>
          </a:p>
          <a:p>
            <a:pPr algn="just"/>
            <a:r>
              <a:rPr lang="uk-UA" sz="1600" dirty="0">
                <a:solidFill>
                  <a:schemeClr val="tx1"/>
                </a:solidFill>
              </a:rPr>
              <a:t>5.  Регіональна комісія приймає рішення про переможців конкурсу та подає ОДА; </a:t>
            </a:r>
          </a:p>
          <a:p>
            <a:pPr algn="just"/>
            <a:r>
              <a:rPr lang="uk-UA" sz="1600" dirty="0">
                <a:solidFill>
                  <a:schemeClr val="tx1"/>
                </a:solidFill>
              </a:rPr>
              <a:t>6.  ОДА формує і подає перелік відібраних проектів у </a:t>
            </a:r>
            <a:r>
              <a:rPr lang="uk-UA" sz="1600" dirty="0" err="1">
                <a:solidFill>
                  <a:schemeClr val="tx1"/>
                </a:solidFill>
              </a:rPr>
              <a:t>Мінрегіон</a:t>
            </a:r>
            <a:r>
              <a:rPr lang="uk-UA" sz="1600" dirty="0">
                <a:solidFill>
                  <a:schemeClr val="tx1"/>
                </a:solidFill>
              </a:rPr>
              <a:t> до 1 травня року, що передує плановому. </a:t>
            </a:r>
          </a:p>
          <a:p>
            <a:pPr algn="just"/>
            <a:r>
              <a:rPr lang="uk-UA" sz="1600" dirty="0">
                <a:solidFill>
                  <a:schemeClr val="tx1"/>
                </a:solidFill>
              </a:rPr>
              <a:t>7. Для оцінки проектів </a:t>
            </a:r>
            <a:r>
              <a:rPr lang="uk-UA" sz="1600" dirty="0" err="1">
                <a:solidFill>
                  <a:schemeClr val="tx1"/>
                </a:solidFill>
              </a:rPr>
              <a:t>Мінрегіон</a:t>
            </a:r>
            <a:r>
              <a:rPr lang="uk-UA" sz="1600" dirty="0">
                <a:solidFill>
                  <a:schemeClr val="tx1"/>
                </a:solidFill>
              </a:rPr>
              <a:t> утворює комісію, яка проводить оцінку та перевірку відповідності поданих документів;</a:t>
            </a:r>
          </a:p>
          <a:p>
            <a:pPr algn="just"/>
            <a:r>
              <a:rPr lang="uk-UA" sz="1600" dirty="0">
                <a:solidFill>
                  <a:schemeClr val="tx1"/>
                </a:solidFill>
              </a:rPr>
              <a:t>8.  За результатами проведення оцінки проектів </a:t>
            </a:r>
            <a:r>
              <a:rPr lang="uk-UA" sz="1600" dirty="0" err="1">
                <a:solidFill>
                  <a:schemeClr val="tx1"/>
                </a:solidFill>
              </a:rPr>
              <a:t>Мінрегіон</a:t>
            </a:r>
            <a:r>
              <a:rPr lang="uk-UA" sz="1600" dirty="0">
                <a:solidFill>
                  <a:schemeClr val="tx1"/>
                </a:solidFill>
              </a:rPr>
              <a:t> подає до 1 серпня, КМУ для затвердження розподілу ДФРР з переліком проектів; </a:t>
            </a:r>
          </a:p>
          <a:p>
            <a:pPr algn="just"/>
            <a:r>
              <a:rPr lang="uk-UA" sz="1600" dirty="0">
                <a:solidFill>
                  <a:schemeClr val="tx1"/>
                </a:solidFill>
              </a:rPr>
              <a:t>9.  Розподіл коштів ДФРР затверджується КМУ за погодженням з Комітетом ВР України з питань бюджету у тримісячний термін з дня набрання чинності законом про Державний бюджет України на відповідний рік. </a:t>
            </a:r>
          </a:p>
          <a:p>
            <a:pPr algn="just"/>
            <a:endParaRPr lang="uk-UA" sz="1600" dirty="0"/>
          </a:p>
        </p:txBody>
      </p:sp>
      <p:sp>
        <p:nvSpPr>
          <p:cNvPr id="2" name="TextBox 1"/>
          <p:cNvSpPr txBox="1"/>
          <p:nvPr/>
        </p:nvSpPr>
        <p:spPr>
          <a:xfrm>
            <a:off x="1993033" y="1100784"/>
            <a:ext cx="6120680" cy="400110"/>
          </a:xfrm>
          <a:prstGeom prst="rect">
            <a:avLst/>
          </a:prstGeom>
          <a:noFill/>
        </p:spPr>
        <p:txBody>
          <a:bodyPr wrap="square" rtlCol="0">
            <a:spAutoFit/>
          </a:bodyPr>
          <a:lstStyle/>
          <a:p>
            <a:r>
              <a:rPr lang="uk-UA" sz="2000" b="1" dirty="0" smtClean="0"/>
              <a:t>ДЕРЖАВНИЙ ФОНД РЕГІОНАЛЬНОГО РОЗВИТКУ</a:t>
            </a:r>
            <a:endParaRPr lang="en-US" sz="2000" b="1" dirty="0"/>
          </a:p>
        </p:txBody>
      </p:sp>
    </p:spTree>
    <p:extLst>
      <p:ext uri="{BB962C8B-B14F-4D97-AF65-F5344CB8AC3E}">
        <p14:creationId xmlns:p14="http://schemas.microsoft.com/office/powerpoint/2010/main" val="15972900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5530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49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descr="http://decentralization.gov.ua/uploads/gallery/image/4952/%D0%B1%D1%8E%D0%B4%D0%B6%D0%B5%D1%82%D0%B8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181002"/>
            <a:ext cx="8064895" cy="5234454"/>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5"/>
          <a:stretch>
            <a:fillRect/>
          </a:stretch>
        </p:blipFill>
        <p:spPr>
          <a:xfrm>
            <a:off x="8113713" y="6316662"/>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512520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5530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49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444808" y="1555492"/>
            <a:ext cx="8449649" cy="5016758"/>
          </a:xfrm>
          <a:prstGeom prst="rect">
            <a:avLst/>
          </a:prstGeom>
        </p:spPr>
        <p:txBody>
          <a:bodyPr wrap="square">
            <a:spAutoFit/>
          </a:bodyPr>
          <a:lstStyle/>
          <a:p>
            <a:r>
              <a:rPr lang="uk-UA" sz="1600" b="1" dirty="0"/>
              <a:t>Постанова КМУ №714 від 06.09.2017 </a:t>
            </a:r>
          </a:p>
          <a:p>
            <a:endParaRPr lang="uk-UA" sz="1600" dirty="0"/>
          </a:p>
          <a:p>
            <a:pPr algn="just"/>
            <a:r>
              <a:rPr lang="uk-UA" sz="1600" dirty="0"/>
              <a:t>Учасники програми: Структурні підрозділи місцевих держадміністрацій та виконавчих комітетів місцевих рад, бюджетні установи органів державної влади. </a:t>
            </a:r>
          </a:p>
          <a:p>
            <a:pPr algn="just"/>
            <a:endParaRPr lang="uk-UA" sz="1600" dirty="0"/>
          </a:p>
          <a:p>
            <a:pPr algn="just"/>
            <a:r>
              <a:rPr lang="uk-UA" sz="1600" b="1" dirty="0"/>
              <a:t>Кошти спрямовуються на </a:t>
            </a:r>
            <a:r>
              <a:rPr lang="uk-UA" sz="1600" dirty="0"/>
              <a:t>реалізацію проектів будівництва (нове будівництво, реконструкція, у тому числі виготовлення проектної документації) футбольних полів (майданчиків, стадіонів) із штучним покриттям у регіонах України, насамперед проектів, які передбачають </a:t>
            </a:r>
            <a:r>
              <a:rPr lang="uk-UA" sz="1600" dirty="0" err="1"/>
              <a:t>співфінансування</a:t>
            </a:r>
            <a:r>
              <a:rPr lang="uk-UA" sz="1600" dirty="0"/>
              <a:t> з місцевих бюджетів або інших джерел, не заборонених законодавством. </a:t>
            </a:r>
          </a:p>
          <a:p>
            <a:pPr algn="just"/>
            <a:r>
              <a:rPr lang="uk-UA" sz="1600" dirty="0"/>
              <a:t>Кошти, витрачені на виготовлення проектної документації за рахунок місцевих бюджетів або інших джерел, враховуються як </a:t>
            </a:r>
            <a:r>
              <a:rPr lang="uk-UA" sz="1600" dirty="0" err="1"/>
              <a:t>співфінансування</a:t>
            </a:r>
            <a:r>
              <a:rPr lang="uk-UA" sz="1600" dirty="0"/>
              <a:t>. </a:t>
            </a:r>
          </a:p>
          <a:p>
            <a:pPr algn="just"/>
            <a:r>
              <a:rPr lang="uk-UA" sz="1600" b="1" dirty="0"/>
              <a:t>Перелік об’єктів, </a:t>
            </a:r>
            <a:r>
              <a:rPr lang="uk-UA" sz="1600" dirty="0"/>
              <a:t>формується </a:t>
            </a:r>
            <a:r>
              <a:rPr lang="uk-UA" sz="1600" dirty="0" err="1"/>
              <a:t>Мінрегіоном</a:t>
            </a:r>
            <a:r>
              <a:rPr lang="uk-UA" sz="1600" dirty="0"/>
              <a:t> за пропозиціями місцевих держадміністрацій та виконавчих комітетів місцевих рад, а також інших  органів державної влади або державних підприємств (організацій, установ).</a:t>
            </a:r>
          </a:p>
          <a:p>
            <a:pPr algn="just"/>
            <a:r>
              <a:rPr lang="uk-UA" sz="1600" b="1" dirty="0"/>
              <a:t>До переліку включаються </a:t>
            </a:r>
            <a:r>
              <a:rPr lang="uk-UA" sz="1600" dirty="0"/>
              <a:t>об’єкти державної та комунальної власності, строк завершення будівельних робіт на яких не перевищує двох років. Пропозиції щодо включення об’єкта до переліку об’єктів з відповідним обґрунтуванням подаються до </a:t>
            </a:r>
            <a:r>
              <a:rPr lang="uk-UA" sz="1600" dirty="0" err="1"/>
              <a:t>Мінрегіону</a:t>
            </a:r>
            <a:r>
              <a:rPr lang="uk-UA" sz="1600" dirty="0"/>
              <a:t> за підписом керівника органу місцевої виконавчої влади, виконавчого органу місцевої ради, іншого органу державної влади або державного підприємства (організації, установи). Розгляд пропозицій здійснюється комісією </a:t>
            </a:r>
            <a:r>
              <a:rPr lang="uk-UA" sz="1600" dirty="0" err="1"/>
              <a:t>Мінрегіону</a:t>
            </a:r>
            <a:r>
              <a:rPr lang="uk-UA" sz="1600" dirty="0"/>
              <a:t>.</a:t>
            </a:r>
          </a:p>
        </p:txBody>
      </p:sp>
      <p:sp>
        <p:nvSpPr>
          <p:cNvPr id="9" name="Прямоугольник 14"/>
          <p:cNvSpPr txBox="1">
            <a:spLocks/>
          </p:cNvSpPr>
          <p:nvPr/>
        </p:nvSpPr>
        <p:spPr>
          <a:xfrm>
            <a:off x="208766" y="1122578"/>
            <a:ext cx="8935234" cy="381899"/>
          </a:xfrm>
          <a:prstGeom prst="rect">
            <a:avLst/>
          </a:prstGeom>
          <a:solidFill>
            <a:schemeClr val="accent1">
              <a:lumMod val="20000"/>
              <a:lumOff val="80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uk-UA" sz="1800" b="1" dirty="0">
                <a:solidFill>
                  <a:schemeClr val="tx2">
                    <a:lumMod val="75000"/>
                  </a:schemeClr>
                </a:solidFill>
                <a:effectLst>
                  <a:outerShdw blurRad="38100" dist="38100" dir="2700000" algn="tl">
                    <a:srgbClr val="000000">
                      <a:alpha val="43137"/>
                    </a:srgbClr>
                  </a:outerShdw>
                </a:effectLst>
              </a:rPr>
              <a:t>ДЕРЖАВНА ФІНАНСОВА  ПІДТРИМКА  </a:t>
            </a:r>
            <a:r>
              <a:rPr lang="ru-RU" sz="1800" b="1" dirty="0" smtClean="0">
                <a:solidFill>
                  <a:schemeClr val="tx2">
                    <a:lumMod val="75000"/>
                  </a:schemeClr>
                </a:solidFill>
                <a:effectLst>
                  <a:outerShdw blurRad="38100" dist="38100" dir="2700000" algn="tl">
                    <a:srgbClr val="000000">
                      <a:alpha val="43137"/>
                    </a:srgbClr>
                  </a:outerShdw>
                </a:effectLst>
              </a:rPr>
              <a:t>БУДІВНИЦТВА </a:t>
            </a:r>
            <a:r>
              <a:rPr lang="ru-RU" sz="1800" b="1" dirty="0">
                <a:solidFill>
                  <a:schemeClr val="tx2">
                    <a:lumMod val="75000"/>
                  </a:schemeClr>
                </a:solidFill>
                <a:effectLst>
                  <a:outerShdw blurRad="38100" dist="38100" dir="2700000" algn="tl">
                    <a:srgbClr val="000000">
                      <a:alpha val="43137"/>
                    </a:srgbClr>
                  </a:outerShdw>
                </a:effectLst>
              </a:rPr>
              <a:t>ФУТБОЛЬНИХ ПОЛІВ</a:t>
            </a:r>
            <a:endParaRPr lang="uk-UA" sz="1800" b="1" dirty="0">
              <a:solidFill>
                <a:schemeClr val="tx2">
                  <a:lumMod val="75000"/>
                </a:schemeClr>
              </a:solidFill>
              <a:effectLst>
                <a:outerShdw blurRad="38100" dist="38100" dir="2700000" algn="tl">
                  <a:srgbClr val="000000">
                    <a:alpha val="43137"/>
                  </a:srgbClr>
                </a:outerShdw>
              </a:effectLst>
            </a:endParaRPr>
          </a:p>
        </p:txBody>
      </p:sp>
      <p:pic>
        <p:nvPicPr>
          <p:cNvPr id="10" name="Рисунок 9"/>
          <p:cNvPicPr>
            <a:picLocks noChangeAspect="1"/>
          </p:cNvPicPr>
          <p:nvPr/>
        </p:nvPicPr>
        <p:blipFill>
          <a:blip r:embed="rId4"/>
          <a:stretch>
            <a:fillRect/>
          </a:stretch>
        </p:blipFill>
        <p:spPr>
          <a:xfrm>
            <a:off x="8143050" y="6352596"/>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40812314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5530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49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2" descr="http://decentralization.gov.ua/uploads/gallery/image/4953/%D0%B1%D1%8E%D0%B4%D0%B6%D0%B5%D1%82%D0%B8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119288"/>
            <a:ext cx="8424936" cy="5475503"/>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5"/>
          <a:stretch>
            <a:fillRect/>
          </a:stretch>
        </p:blipFill>
        <p:spPr>
          <a:xfrm>
            <a:off x="219673" y="6039848"/>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3582150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00" y="1179513"/>
            <a:ext cx="8878888" cy="56991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tIns="72000" bIns="72000">
            <a:spAutoFit/>
          </a:bodyPr>
          <a:lstStyle/>
          <a:p>
            <a:pPr algn="ctr">
              <a:defRPr/>
            </a:pPr>
            <a:r>
              <a:rPr lang="uk-UA" sz="2400" b="1" dirty="0">
                <a:solidFill>
                  <a:schemeClr val="tx1"/>
                </a:solidFill>
                <a:effectLst>
                  <a:outerShdw blurRad="38100" dist="38100" dir="2700000" algn="tl">
                    <a:srgbClr val="000000">
                      <a:alpha val="43137"/>
                    </a:srgbClr>
                  </a:outerShdw>
                </a:effectLst>
                <a:latin typeface="Cambria" pitchFamily="18" charset="0"/>
              </a:rPr>
              <a:t>БЮДЖЕТНА СИСТЕМА УКРАЇНИ </a:t>
            </a:r>
          </a:p>
        </p:txBody>
      </p:sp>
      <p:sp>
        <p:nvSpPr>
          <p:cNvPr id="11" name="TextBox 10"/>
          <p:cNvSpPr txBox="1"/>
          <p:nvPr/>
        </p:nvSpPr>
        <p:spPr>
          <a:xfrm>
            <a:off x="2976563" y="1876427"/>
            <a:ext cx="5903912" cy="5111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defRPr/>
            </a:pPr>
            <a:r>
              <a:rPr lang="uk-UA" sz="2400" b="1" dirty="0">
                <a:solidFill>
                  <a:schemeClr val="bg1"/>
                </a:solidFill>
                <a:effectLst>
                  <a:outerShdw blurRad="38100" dist="38100" dir="2700000" algn="tl">
                    <a:srgbClr val="000000">
                      <a:alpha val="43137"/>
                    </a:srgbClr>
                  </a:outerShdw>
                </a:effectLst>
                <a:latin typeface="Cambria" pitchFamily="18" charset="0"/>
              </a:rPr>
              <a:t>МІСЦЕВІ БЮДЖЕТИ</a:t>
            </a:r>
          </a:p>
        </p:txBody>
      </p:sp>
      <p:sp>
        <p:nvSpPr>
          <p:cNvPr id="12" name="TextBox 11"/>
          <p:cNvSpPr txBox="1"/>
          <p:nvPr/>
        </p:nvSpPr>
        <p:spPr>
          <a:xfrm>
            <a:off x="6354765" y="2560640"/>
            <a:ext cx="2562225" cy="714375"/>
          </a:xfrm>
          <a:prstGeom prst="roundRect">
            <a:avLst/>
          </a:prstGeom>
          <a:solidFill>
            <a:schemeClr val="accent6">
              <a:lumMod val="20000"/>
              <a:lumOff val="80000"/>
            </a:schemeClr>
          </a:solidFill>
          <a:ln>
            <a:solidFill>
              <a:schemeClr val="accent5">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Міський бюджет міста Києва </a:t>
            </a:r>
          </a:p>
        </p:txBody>
      </p:sp>
      <p:sp>
        <p:nvSpPr>
          <p:cNvPr id="13" name="Скругленный прямоугольник 12"/>
          <p:cNvSpPr/>
          <p:nvPr/>
        </p:nvSpPr>
        <p:spPr>
          <a:xfrm>
            <a:off x="58738" y="2025650"/>
            <a:ext cx="2717800" cy="539750"/>
          </a:xfrm>
          <a:prstGeom prst="roundRect">
            <a:avLst>
              <a:gd name="adj" fmla="val 8828"/>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uk-UA" sz="2800" b="1" dirty="0">
                <a:solidFill>
                  <a:schemeClr val="bg1"/>
                </a:solidFill>
                <a:effectLst>
                  <a:outerShdw blurRad="38100" dist="38100" dir="2700000" algn="tl">
                    <a:srgbClr val="000000">
                      <a:alpha val="43137"/>
                    </a:srgbClr>
                  </a:outerShdw>
                </a:effectLst>
                <a:latin typeface="Cambria" pitchFamily="18" charset="0"/>
              </a:rPr>
              <a:t>ДЕРЖАВНИЙ</a:t>
            </a:r>
            <a:endParaRPr lang="uk-UA" dirty="0"/>
          </a:p>
        </p:txBody>
      </p:sp>
      <p:sp>
        <p:nvSpPr>
          <p:cNvPr id="14" name="Скругленный прямоугольник 13"/>
          <p:cNvSpPr/>
          <p:nvPr/>
        </p:nvSpPr>
        <p:spPr>
          <a:xfrm>
            <a:off x="2976563" y="2586040"/>
            <a:ext cx="3097212" cy="693737"/>
          </a:xfrm>
          <a:prstGeom prst="round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Обласні бюджети</a:t>
            </a:r>
          </a:p>
        </p:txBody>
      </p:sp>
      <p:sp>
        <p:nvSpPr>
          <p:cNvPr id="15" name="Скругленный прямоугольник 14"/>
          <p:cNvSpPr/>
          <p:nvPr/>
        </p:nvSpPr>
        <p:spPr>
          <a:xfrm>
            <a:off x="5192715" y="3627438"/>
            <a:ext cx="1785937" cy="8445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Районні бюджети</a:t>
            </a:r>
          </a:p>
        </p:txBody>
      </p:sp>
      <p:sp>
        <p:nvSpPr>
          <p:cNvPr id="16" name="Скругленный прямоугольник 15"/>
          <p:cNvSpPr/>
          <p:nvPr/>
        </p:nvSpPr>
        <p:spPr>
          <a:xfrm>
            <a:off x="2979738" y="3624265"/>
            <a:ext cx="2032000" cy="85883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Бюджети міст обласного значення</a:t>
            </a:r>
          </a:p>
        </p:txBody>
      </p:sp>
      <p:sp>
        <p:nvSpPr>
          <p:cNvPr id="17" name="Скругленный прямоугольник 16"/>
          <p:cNvSpPr/>
          <p:nvPr/>
        </p:nvSpPr>
        <p:spPr>
          <a:xfrm>
            <a:off x="7161215" y="3621088"/>
            <a:ext cx="1785937" cy="8572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Бюджети ОТГ</a:t>
            </a:r>
          </a:p>
        </p:txBody>
      </p:sp>
      <p:sp>
        <p:nvSpPr>
          <p:cNvPr id="18" name="Скругленный прямоугольник 17"/>
          <p:cNvSpPr/>
          <p:nvPr/>
        </p:nvSpPr>
        <p:spPr>
          <a:xfrm>
            <a:off x="4630738" y="4872040"/>
            <a:ext cx="1428750" cy="1601787"/>
          </a:xfrm>
          <a:prstGeom prst="round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Бюджети районів у містах</a:t>
            </a:r>
          </a:p>
        </p:txBody>
      </p:sp>
      <p:sp>
        <p:nvSpPr>
          <p:cNvPr id="19" name="Скругленный прямоугольник 18"/>
          <p:cNvSpPr/>
          <p:nvPr/>
        </p:nvSpPr>
        <p:spPr>
          <a:xfrm>
            <a:off x="7648577" y="4868865"/>
            <a:ext cx="1330325" cy="1601787"/>
          </a:xfrm>
          <a:prstGeom prst="round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Селищні бюджети</a:t>
            </a:r>
          </a:p>
        </p:txBody>
      </p:sp>
      <p:sp>
        <p:nvSpPr>
          <p:cNvPr id="20" name="Скругленный прямоугольник 19"/>
          <p:cNvSpPr/>
          <p:nvPr/>
        </p:nvSpPr>
        <p:spPr>
          <a:xfrm>
            <a:off x="6194427" y="4875213"/>
            <a:ext cx="1317625" cy="1617662"/>
          </a:xfrm>
          <a:prstGeom prst="round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Сільські бюджети</a:t>
            </a:r>
          </a:p>
        </p:txBody>
      </p:sp>
      <p:sp>
        <p:nvSpPr>
          <p:cNvPr id="21" name="Скругленный прямоугольник 20"/>
          <p:cNvSpPr/>
          <p:nvPr/>
        </p:nvSpPr>
        <p:spPr>
          <a:xfrm>
            <a:off x="2940050" y="4914900"/>
            <a:ext cx="1555750" cy="1601788"/>
          </a:xfrm>
          <a:prstGeom prst="round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Міські бюджети міст районного значення</a:t>
            </a:r>
          </a:p>
        </p:txBody>
      </p:sp>
      <p:sp>
        <p:nvSpPr>
          <p:cNvPr id="22" name="Прямоугольник 21"/>
          <p:cNvSpPr/>
          <p:nvPr/>
        </p:nvSpPr>
        <p:spPr>
          <a:xfrm>
            <a:off x="395290" y="2678115"/>
            <a:ext cx="2020887" cy="50958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uk-UA" sz="2400" i="1" u="sng" dirty="0">
                <a:solidFill>
                  <a:schemeClr val="tx1"/>
                </a:solidFill>
                <a:effectLst>
                  <a:outerShdw blurRad="38100" dist="38100" dir="2700000" algn="tl">
                    <a:srgbClr val="000000">
                      <a:alpha val="43137"/>
                    </a:srgbClr>
                  </a:outerShdw>
                </a:effectLst>
                <a:latin typeface="Cambria" pitchFamily="18" charset="0"/>
              </a:rPr>
              <a:t>1 рівень</a:t>
            </a:r>
          </a:p>
        </p:txBody>
      </p:sp>
      <p:sp>
        <p:nvSpPr>
          <p:cNvPr id="32" name="Прямоугольник 31"/>
          <p:cNvSpPr/>
          <p:nvPr/>
        </p:nvSpPr>
        <p:spPr>
          <a:xfrm>
            <a:off x="369890" y="3795715"/>
            <a:ext cx="2020887" cy="50958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uk-UA" sz="2400" i="1" u="sng" dirty="0">
                <a:solidFill>
                  <a:schemeClr val="tx1"/>
                </a:solidFill>
                <a:effectLst>
                  <a:outerShdw blurRad="38100" dist="38100" dir="2700000" algn="tl">
                    <a:srgbClr val="000000">
                      <a:alpha val="43137"/>
                    </a:srgbClr>
                  </a:outerShdw>
                </a:effectLst>
                <a:latin typeface="Cambria" pitchFamily="18" charset="0"/>
              </a:rPr>
              <a:t>2 рівень</a:t>
            </a:r>
          </a:p>
        </p:txBody>
      </p:sp>
      <p:sp>
        <p:nvSpPr>
          <p:cNvPr id="33" name="Прямоугольник 32"/>
          <p:cNvSpPr/>
          <p:nvPr/>
        </p:nvSpPr>
        <p:spPr>
          <a:xfrm>
            <a:off x="341315" y="5414965"/>
            <a:ext cx="2020887" cy="50958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uk-UA" sz="2400" i="1" u="sng" dirty="0">
                <a:solidFill>
                  <a:schemeClr val="tx1"/>
                </a:solidFill>
                <a:effectLst>
                  <a:outerShdw blurRad="38100" dist="38100" dir="2700000" algn="tl">
                    <a:srgbClr val="000000">
                      <a:alpha val="43137"/>
                    </a:srgbClr>
                  </a:outerShdw>
                </a:effectLst>
                <a:latin typeface="Cambria" pitchFamily="18" charset="0"/>
              </a:rPr>
              <a:t>3 рівень</a:t>
            </a:r>
          </a:p>
        </p:txBody>
      </p:sp>
      <p:sp>
        <p:nvSpPr>
          <p:cNvPr id="23" name="Прямоугольник 22"/>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24" name="Прямоугольник 23"/>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25" name="Рисунок 24"/>
          <p:cNvPicPr>
            <a:picLocks noChangeAspect="1"/>
          </p:cNvPicPr>
          <p:nvPr/>
        </p:nvPicPr>
        <p:blipFill>
          <a:blip r:embed="rId2"/>
          <a:stretch>
            <a:fillRect/>
          </a:stretch>
        </p:blipFill>
        <p:spPr>
          <a:xfrm>
            <a:off x="8053390" y="6008690"/>
            <a:ext cx="1030287" cy="541337"/>
          </a:xfrm>
          <a:prstGeom prst="rect">
            <a:avLst/>
          </a:prstGeom>
          <a:effectLst>
            <a:outerShdw blurRad="50800" dist="50800" dir="5400000" algn="ctr" rotWithShape="0">
              <a:srgbClr val="000000">
                <a:alpha val="0"/>
              </a:srgbClr>
            </a:outerShdw>
          </a:effectLst>
        </p:spPr>
      </p:pic>
      <p:sp>
        <p:nvSpPr>
          <p:cNvPr id="27" name="Прямоугольник 26"/>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7429"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16605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5530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49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Объект 2"/>
          <p:cNvSpPr txBox="1">
            <a:spLocks/>
          </p:cNvSpPr>
          <p:nvPr/>
        </p:nvSpPr>
        <p:spPr bwMode="auto">
          <a:xfrm>
            <a:off x="344836" y="1578534"/>
            <a:ext cx="8649592" cy="526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ru-RU" sz="1200" b="1" dirty="0" smtClean="0">
                <a:solidFill>
                  <a:schemeClr val="tx1"/>
                </a:solidFill>
              </a:rPr>
              <a:t>Постанова КМУ №983 </a:t>
            </a:r>
            <a:r>
              <a:rPr lang="ru-RU" sz="1200" b="1" dirty="0" err="1" smtClean="0">
                <a:solidFill>
                  <a:schemeClr val="tx1"/>
                </a:solidFill>
              </a:rPr>
              <a:t>від</a:t>
            </a:r>
            <a:r>
              <a:rPr lang="ru-RU" sz="1200" b="1" dirty="0" smtClean="0">
                <a:solidFill>
                  <a:schemeClr val="tx1"/>
                </a:solidFill>
              </a:rPr>
              <a:t> 06.12.2017</a:t>
            </a:r>
          </a:p>
          <a:p>
            <a:r>
              <a:rPr lang="uk-UA" sz="1200" b="1" dirty="0" smtClean="0">
                <a:solidFill>
                  <a:schemeClr val="tx1"/>
                </a:solidFill>
              </a:rPr>
              <a:t>Субвенція спрямовується на: </a:t>
            </a:r>
          </a:p>
          <a:p>
            <a:pPr algn="just">
              <a:buFontTx/>
              <a:buChar char="-"/>
            </a:pPr>
            <a:r>
              <a:rPr lang="uk-UA" sz="1200" dirty="0" smtClean="0">
                <a:solidFill>
                  <a:schemeClr val="tx1"/>
                </a:solidFill>
              </a:rPr>
              <a:t>реалізацію проектів будівництва (нове будівництво, реконструкцію, капітальний ремонт, в тому числі виготовлення проектної документації) комунальних закладів охорони здоров’я у сільській місцевості з урахуванням потреб населення у медичному обслуговуванні; </a:t>
            </a:r>
          </a:p>
          <a:p>
            <a:pPr algn="just">
              <a:buFontTx/>
              <a:buChar char="-"/>
            </a:pPr>
            <a:r>
              <a:rPr lang="uk-UA" sz="1200" dirty="0" smtClean="0">
                <a:solidFill>
                  <a:schemeClr val="tx1"/>
                </a:solidFill>
              </a:rPr>
              <a:t>придбання медичного обладнання; </a:t>
            </a:r>
          </a:p>
          <a:p>
            <a:pPr algn="just">
              <a:buFontTx/>
              <a:buChar char="-"/>
            </a:pPr>
            <a:r>
              <a:rPr lang="uk-UA" sz="1200" dirty="0" smtClean="0">
                <a:solidFill>
                  <a:schemeClr val="tx1"/>
                </a:solidFill>
              </a:rPr>
              <a:t>розвиток телекомунікаційної інфраструктури, включаючи забезпечення закладів охорони здоров’я широкосмуговим доступом до Інтернету, забезпечення сучасними технічними та інформаційно-програмними засобами для функціонування електронної системи охорони здоров’я та </a:t>
            </a:r>
            <a:r>
              <a:rPr lang="uk-UA" sz="1200" dirty="0" err="1" smtClean="0">
                <a:solidFill>
                  <a:schemeClr val="tx1"/>
                </a:solidFill>
              </a:rPr>
              <a:t>телемедицини</a:t>
            </a:r>
            <a:r>
              <a:rPr lang="uk-UA" sz="1200" dirty="0" smtClean="0">
                <a:solidFill>
                  <a:schemeClr val="tx1"/>
                </a:solidFill>
              </a:rPr>
              <a:t>; </a:t>
            </a:r>
          </a:p>
          <a:p>
            <a:pPr algn="just">
              <a:buFontTx/>
              <a:buChar char="-"/>
            </a:pPr>
            <a:r>
              <a:rPr lang="uk-UA" sz="1200" dirty="0" smtClean="0">
                <a:solidFill>
                  <a:schemeClr val="tx1"/>
                </a:solidFill>
              </a:rPr>
              <a:t>забезпечення службовим житлом та службовим автотранспортом медичних працівників комунальних закладів охорони здоров’я, що працюють у сільській місцевості. </a:t>
            </a:r>
          </a:p>
          <a:p>
            <a:pPr algn="just"/>
            <a:r>
              <a:rPr lang="uk-UA" sz="1200" dirty="0" smtClean="0">
                <a:solidFill>
                  <a:schemeClr val="tx1"/>
                </a:solidFill>
              </a:rPr>
              <a:t>Суб’єкти, на фінансування об’єктів яких залучається субвенція, забезпечують їх подальше власне фінансування або утримання за рахунок коштів місцевих бюджетів.</a:t>
            </a:r>
          </a:p>
          <a:p>
            <a:r>
              <a:rPr lang="uk-UA" sz="1200" dirty="0" smtClean="0">
                <a:solidFill>
                  <a:schemeClr val="tx1"/>
                </a:solidFill>
              </a:rPr>
              <a:t> </a:t>
            </a:r>
            <a:r>
              <a:rPr lang="uk-UA" sz="1200" b="1" dirty="0" smtClean="0">
                <a:solidFill>
                  <a:schemeClr val="tx1"/>
                </a:solidFill>
              </a:rPr>
              <a:t>Умови надання субвенції </a:t>
            </a:r>
            <a:r>
              <a:rPr lang="uk-UA" sz="1200" dirty="0" smtClean="0">
                <a:solidFill>
                  <a:schemeClr val="tx1"/>
                </a:solidFill>
              </a:rPr>
              <a:t>:</a:t>
            </a:r>
          </a:p>
          <a:p>
            <a:pPr algn="just"/>
            <a:r>
              <a:rPr lang="uk-UA" sz="1200" dirty="0" smtClean="0">
                <a:solidFill>
                  <a:schemeClr val="tx1"/>
                </a:solidFill>
              </a:rPr>
              <a:t>1) план реалізації зазначених проектів не повинен становити більш як два роки;</a:t>
            </a:r>
          </a:p>
          <a:p>
            <a:pPr algn="just"/>
            <a:r>
              <a:rPr lang="uk-UA" sz="1200" dirty="0" smtClean="0">
                <a:solidFill>
                  <a:schemeClr val="tx1"/>
                </a:solidFill>
              </a:rPr>
              <a:t>2) враховуються потреби осіб з інвалідністю та інших </a:t>
            </a:r>
            <a:r>
              <a:rPr lang="uk-UA" sz="1200" dirty="0" err="1" smtClean="0">
                <a:solidFill>
                  <a:schemeClr val="tx1"/>
                </a:solidFill>
              </a:rPr>
              <a:t>маломобільних</a:t>
            </a:r>
            <a:r>
              <a:rPr lang="uk-UA" sz="1200" dirty="0" smtClean="0">
                <a:solidFill>
                  <a:schemeClr val="tx1"/>
                </a:solidFill>
              </a:rPr>
              <a:t> груп населення під час розроблення проектної документації та реалізації проектів.</a:t>
            </a:r>
          </a:p>
          <a:p>
            <a:r>
              <a:rPr lang="uk-UA" sz="1200" b="1" dirty="0" smtClean="0">
                <a:solidFill>
                  <a:schemeClr val="tx1"/>
                </a:solidFill>
              </a:rPr>
              <a:t>Порядок отримання коштів</a:t>
            </a:r>
          </a:p>
          <a:p>
            <a:pPr algn="just"/>
            <a:r>
              <a:rPr lang="uk-UA" sz="1200" dirty="0" smtClean="0">
                <a:solidFill>
                  <a:schemeClr val="tx1"/>
                </a:solidFill>
              </a:rPr>
              <a:t>Облдержадміністрації подають </a:t>
            </a:r>
            <a:r>
              <a:rPr lang="uk-UA" sz="1200" dirty="0" err="1" smtClean="0">
                <a:solidFill>
                  <a:schemeClr val="tx1"/>
                </a:solidFill>
              </a:rPr>
              <a:t>Мінрегіону</a:t>
            </a:r>
            <a:r>
              <a:rPr lang="uk-UA" sz="1200" dirty="0" smtClean="0">
                <a:solidFill>
                  <a:schemeClr val="tx1"/>
                </a:solidFill>
              </a:rPr>
              <a:t> пропозиції щодо проектів та заходів, що фінансуються за рахунок субвенції, за встановленою </a:t>
            </a:r>
            <a:r>
              <a:rPr lang="uk-UA" sz="1200" dirty="0" err="1" smtClean="0">
                <a:solidFill>
                  <a:schemeClr val="tx1"/>
                </a:solidFill>
              </a:rPr>
              <a:t>Мінрегіоном</a:t>
            </a:r>
            <a:r>
              <a:rPr lang="uk-UA" sz="1200" dirty="0" smtClean="0">
                <a:solidFill>
                  <a:schemeClr val="tx1"/>
                </a:solidFill>
              </a:rPr>
              <a:t> формою. </a:t>
            </a:r>
          </a:p>
          <a:p>
            <a:pPr algn="just"/>
            <a:r>
              <a:rPr lang="uk-UA" sz="1200" dirty="0" err="1" smtClean="0">
                <a:solidFill>
                  <a:schemeClr val="tx1"/>
                </a:solidFill>
              </a:rPr>
              <a:t>Мінрегіон</a:t>
            </a:r>
            <a:r>
              <a:rPr lang="uk-UA" sz="1200" dirty="0" smtClean="0">
                <a:solidFill>
                  <a:schemeClr val="tx1"/>
                </a:solidFill>
              </a:rPr>
              <a:t> утворює комісію за участю представників МОЗ та інших зацікавлених сторін. </a:t>
            </a:r>
          </a:p>
          <a:p>
            <a:pPr algn="just"/>
            <a:r>
              <a:rPr lang="uk-UA" sz="1200" dirty="0" err="1" smtClean="0">
                <a:solidFill>
                  <a:schemeClr val="tx1"/>
                </a:solidFill>
              </a:rPr>
              <a:t>Мінрегіон</a:t>
            </a:r>
            <a:r>
              <a:rPr lang="uk-UA" sz="1200" dirty="0" smtClean="0">
                <a:solidFill>
                  <a:schemeClr val="tx1"/>
                </a:solidFill>
              </a:rPr>
              <a:t> формує перелік проектів та заходів, що фінансуються за рахунок субвенції, у розрізі областей та затверджує зазначений перелік за погодженням з МОЗ.</a:t>
            </a:r>
            <a:endParaRPr lang="uk-UA" sz="1200" dirty="0">
              <a:solidFill>
                <a:schemeClr val="tx1"/>
              </a:solidFill>
            </a:endParaRPr>
          </a:p>
        </p:txBody>
      </p:sp>
      <p:sp>
        <p:nvSpPr>
          <p:cNvPr id="2" name="TextBox 1"/>
          <p:cNvSpPr txBox="1"/>
          <p:nvPr/>
        </p:nvSpPr>
        <p:spPr>
          <a:xfrm>
            <a:off x="1979712" y="1106393"/>
            <a:ext cx="6696744" cy="369332"/>
          </a:xfrm>
          <a:prstGeom prst="rect">
            <a:avLst/>
          </a:prstGeom>
          <a:noFill/>
        </p:spPr>
        <p:txBody>
          <a:bodyPr wrap="square" rtlCol="0">
            <a:spAutoFit/>
          </a:bodyPr>
          <a:lstStyle/>
          <a:p>
            <a:r>
              <a:rPr lang="uk-UA" b="1" dirty="0" smtClean="0"/>
              <a:t>СУБВЕНЦІЯ НА РОЗВИТОК СІЛЬСЬКОЇ МЕДИЦИНИ</a:t>
            </a:r>
            <a:endParaRPr lang="en-US" b="1" dirty="0"/>
          </a:p>
        </p:txBody>
      </p:sp>
      <p:pic>
        <p:nvPicPr>
          <p:cNvPr id="9" name="Рисунок 8"/>
          <p:cNvPicPr>
            <a:picLocks noChangeAspect="1"/>
          </p:cNvPicPr>
          <p:nvPr/>
        </p:nvPicPr>
        <p:blipFill>
          <a:blip r:embed="rId4"/>
          <a:stretch>
            <a:fillRect/>
          </a:stretch>
        </p:blipFill>
        <p:spPr>
          <a:xfrm>
            <a:off x="7964141" y="6204263"/>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3348693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59401"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71438"/>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4"/>
          <a:stretch>
            <a:fillRect/>
          </a:stretch>
        </p:blipFill>
        <p:spPr>
          <a:xfrm>
            <a:off x="421641" y="1140660"/>
            <a:ext cx="8212608" cy="5385779"/>
          </a:xfrm>
          <a:prstGeom prst="rect">
            <a:avLst/>
          </a:prstGeom>
        </p:spPr>
      </p:pic>
      <p:pic>
        <p:nvPicPr>
          <p:cNvPr id="9" name="Рисунок 8"/>
          <p:cNvPicPr>
            <a:picLocks noChangeAspect="1"/>
          </p:cNvPicPr>
          <p:nvPr/>
        </p:nvPicPr>
        <p:blipFill>
          <a:blip r:embed="rId5"/>
          <a:stretch>
            <a:fillRect/>
          </a:stretch>
        </p:blipFill>
        <p:spPr>
          <a:xfrm>
            <a:off x="8113713" y="6316662"/>
            <a:ext cx="1030287" cy="541338"/>
          </a:xfrm>
          <a:prstGeom prst="rect">
            <a:avLst/>
          </a:prstGeom>
          <a:effectLst>
            <a:outerShdw blurRad="50800" dist="50800" dir="5400000" algn="ctr" rotWithShape="0">
              <a:srgbClr val="000000">
                <a:alpha val="0"/>
              </a:srgbClr>
            </a:outerShdw>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5530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49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4"/>
          <a:stretch>
            <a:fillRect/>
          </a:stretch>
        </p:blipFill>
        <p:spPr>
          <a:xfrm>
            <a:off x="455967" y="1574373"/>
            <a:ext cx="7358831" cy="4910007"/>
          </a:xfrm>
          <a:prstGeom prst="rect">
            <a:avLst/>
          </a:prstGeom>
        </p:spPr>
      </p:pic>
      <p:sp>
        <p:nvSpPr>
          <p:cNvPr id="3" name="TextBox 2"/>
          <p:cNvSpPr txBox="1"/>
          <p:nvPr/>
        </p:nvSpPr>
        <p:spPr>
          <a:xfrm>
            <a:off x="899592" y="1133480"/>
            <a:ext cx="6710759" cy="369332"/>
          </a:xfrm>
          <a:prstGeom prst="rect">
            <a:avLst/>
          </a:prstGeom>
          <a:noFill/>
        </p:spPr>
        <p:txBody>
          <a:bodyPr wrap="square" rtlCol="0">
            <a:spAutoFit/>
          </a:bodyPr>
          <a:lstStyle/>
          <a:p>
            <a:r>
              <a:rPr lang="uk-UA" b="1" dirty="0" smtClean="0"/>
              <a:t>Джерела формування Державного дорожнього фонду </a:t>
            </a:r>
            <a:endParaRPr lang="en-US" b="1" dirty="0"/>
          </a:p>
        </p:txBody>
      </p:sp>
      <p:pic>
        <p:nvPicPr>
          <p:cNvPr id="8" name="Рисунок 7"/>
          <p:cNvPicPr>
            <a:picLocks noChangeAspect="1"/>
          </p:cNvPicPr>
          <p:nvPr/>
        </p:nvPicPr>
        <p:blipFill>
          <a:blip r:embed="rId5"/>
          <a:stretch>
            <a:fillRect/>
          </a:stretch>
        </p:blipFill>
        <p:spPr>
          <a:xfrm>
            <a:off x="7956376" y="5943042"/>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0721926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5530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49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4"/>
          <a:stretch>
            <a:fillRect/>
          </a:stretch>
        </p:blipFill>
        <p:spPr>
          <a:xfrm>
            <a:off x="447111" y="4434528"/>
            <a:ext cx="7581273" cy="2006676"/>
          </a:xfrm>
          <a:prstGeom prst="rect">
            <a:avLst/>
          </a:prstGeom>
        </p:spPr>
      </p:pic>
      <p:sp>
        <p:nvSpPr>
          <p:cNvPr id="3" name="TextBox 2"/>
          <p:cNvSpPr txBox="1"/>
          <p:nvPr/>
        </p:nvSpPr>
        <p:spPr>
          <a:xfrm>
            <a:off x="708273" y="1190964"/>
            <a:ext cx="8069226" cy="369332"/>
          </a:xfrm>
          <a:prstGeom prst="rect">
            <a:avLst/>
          </a:prstGeom>
          <a:noFill/>
        </p:spPr>
        <p:txBody>
          <a:bodyPr wrap="square" rtlCol="0">
            <a:spAutoFit/>
          </a:bodyPr>
          <a:lstStyle/>
          <a:p>
            <a:pPr algn="ctr"/>
            <a:r>
              <a:rPr lang="uk-UA" b="1" dirty="0" smtClean="0"/>
              <a:t>НАПРЯМКИ ВИКОРИСТАННЯ КОШТІВ ДЕРЖАВНЬОГО ДОРОЖНЬОГО ФОНДУ</a:t>
            </a:r>
            <a:endParaRPr lang="en-US" b="1" dirty="0"/>
          </a:p>
        </p:txBody>
      </p:sp>
      <p:sp>
        <p:nvSpPr>
          <p:cNvPr id="4" name="TextBox 3"/>
          <p:cNvSpPr txBox="1"/>
          <p:nvPr/>
        </p:nvSpPr>
        <p:spPr>
          <a:xfrm>
            <a:off x="575556" y="1564271"/>
            <a:ext cx="8316924" cy="273921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uk-UA" dirty="0" smtClean="0"/>
              <a:t>Фінансове забезпечення будівництва, реконструкції, ремонту і утримання автомобільних доріг загального користування державного значення, виконання проектно-вишукувальних та науково-дослідних робіт, забезпечення розвитку виробничих </a:t>
            </a:r>
            <a:r>
              <a:rPr lang="uk-UA" dirty="0" err="1" smtClean="0"/>
              <a:t>потужностей</a:t>
            </a:r>
            <a:r>
              <a:rPr lang="uk-UA" dirty="0" smtClean="0"/>
              <a:t> дорожніх організацій. </a:t>
            </a:r>
          </a:p>
          <a:p>
            <a:pPr marL="285750" indent="-285750">
              <a:spcBef>
                <a:spcPts val="600"/>
              </a:spcBef>
              <a:buFont typeface="Arial" panose="020B0604020202020204" pitchFamily="34" charset="0"/>
              <a:buChar char="•"/>
            </a:pPr>
            <a:r>
              <a:rPr lang="uk-UA" dirty="0" smtClean="0"/>
              <a:t>Фінансове забезпечення будівництва, реконструкції, ремонту і утримання автомобільних доріг загального користування місцевого значення, вулиць і доріг комунальної власності у населених пунктах.</a:t>
            </a:r>
          </a:p>
          <a:p>
            <a:pPr marL="285750" indent="-285750">
              <a:spcBef>
                <a:spcPts val="600"/>
              </a:spcBef>
              <a:buFont typeface="Arial" panose="020B0604020202020204" pitchFamily="34" charset="0"/>
              <a:buChar char="•"/>
            </a:pPr>
            <a:r>
              <a:rPr lang="uk-UA" dirty="0" smtClean="0"/>
              <a:t>Фінансування заходів із забезпечення безпеки дорожнього руху відповідно до державних програм</a:t>
            </a:r>
            <a:endParaRPr lang="en-US" dirty="0"/>
          </a:p>
        </p:txBody>
      </p:sp>
      <p:pic>
        <p:nvPicPr>
          <p:cNvPr id="9" name="Рисунок 8"/>
          <p:cNvPicPr>
            <a:picLocks noChangeAspect="1"/>
          </p:cNvPicPr>
          <p:nvPr/>
        </p:nvPicPr>
        <p:blipFill>
          <a:blip r:embed="rId5"/>
          <a:stretch>
            <a:fillRect/>
          </a:stretch>
        </p:blipFill>
        <p:spPr>
          <a:xfrm>
            <a:off x="8113713" y="5965389"/>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9350236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5530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49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227551" y="1703290"/>
            <a:ext cx="8688897" cy="4770537"/>
          </a:xfrm>
          <a:prstGeom prst="rect">
            <a:avLst/>
          </a:prstGeom>
        </p:spPr>
        <p:txBody>
          <a:bodyPr wrap="square">
            <a:spAutoFit/>
          </a:bodyPr>
          <a:lstStyle/>
          <a:p>
            <a:pPr algn="just"/>
            <a:r>
              <a:rPr lang="uk-UA" sz="1600" b="1" dirty="0"/>
              <a:t>Постанова КМУ №827 від 16.11.2016 </a:t>
            </a:r>
          </a:p>
          <a:p>
            <a:pPr algn="just"/>
            <a:r>
              <a:rPr lang="uk-UA" sz="1600" dirty="0"/>
              <a:t>Учасники програми: Центральний або місцевий орган виконавчої влади, органи місцевого самоврядування та засновані ними всеукраїнські асоціації, державна, комунальна установа чи організація, що належить до сфери управління  центрального або місцевого органу виконавчої влади чи заснована ним та визначена таким органом відповідальною за підготовку і реалізацію проекту.</a:t>
            </a:r>
          </a:p>
          <a:p>
            <a:pPr algn="just"/>
            <a:endParaRPr lang="uk-UA" sz="1600" b="1" dirty="0"/>
          </a:p>
          <a:p>
            <a:pPr algn="just"/>
            <a:r>
              <a:rPr lang="uk-UA" sz="1600" b="1" dirty="0"/>
              <a:t>Порядок отримання коштів:</a:t>
            </a:r>
            <a:r>
              <a:rPr lang="uk-UA" sz="1600" dirty="0"/>
              <a:t> Конкурсний відбір проектів здійснюється конкурсною комісією, утвореною </a:t>
            </a:r>
            <a:r>
              <a:rPr lang="uk-UA" sz="1600" dirty="0" err="1"/>
              <a:t>Мінрегіоном</a:t>
            </a:r>
            <a:r>
              <a:rPr lang="uk-UA" sz="1600" dirty="0"/>
              <a:t>. </a:t>
            </a:r>
          </a:p>
          <a:p>
            <a:pPr algn="just"/>
            <a:r>
              <a:rPr lang="uk-UA" sz="1600" dirty="0" err="1"/>
              <a:t>Мінрегіон</a:t>
            </a:r>
            <a:r>
              <a:rPr lang="uk-UA" sz="1600" dirty="0"/>
              <a:t> розміщує на власному офіційному веб-сайті оголошення про проведення конкурсного відбору проектів. Проекти для участі в конкурсі приймаються протягом двох місяців. </a:t>
            </a:r>
          </a:p>
          <a:p>
            <a:pPr algn="just"/>
            <a:endParaRPr lang="uk-UA" sz="1600" dirty="0"/>
          </a:p>
          <a:p>
            <a:pPr algn="just"/>
            <a:r>
              <a:rPr lang="uk-UA" sz="1600" dirty="0"/>
              <a:t>У місячний строк профільні міністерства утворюють комісії з попереднього відбору за </a:t>
            </a:r>
            <a:r>
              <a:rPr lang="uk-UA" sz="1600" b="1" dirty="0"/>
              <a:t>такими програмами: </a:t>
            </a:r>
          </a:p>
          <a:p>
            <a:pPr marL="285750" indent="-285750" algn="just">
              <a:buFontTx/>
              <a:buChar char="-"/>
            </a:pPr>
            <a:r>
              <a:rPr lang="uk-UA" sz="1600" dirty="0"/>
              <a:t>інноваційна економіка та інвестиції (</a:t>
            </a:r>
            <a:r>
              <a:rPr lang="uk-UA" sz="1600" dirty="0" err="1"/>
              <a:t>Мінекономрозвитку</a:t>
            </a:r>
            <a:r>
              <a:rPr lang="uk-UA" sz="1600" dirty="0"/>
              <a:t> та МОН); </a:t>
            </a:r>
          </a:p>
          <a:p>
            <a:pPr marL="285750" indent="-285750" algn="just">
              <a:buFontTx/>
              <a:buChar char="-"/>
            </a:pPr>
            <a:r>
              <a:rPr lang="uk-UA" sz="1600" dirty="0"/>
              <a:t>сільський розвиток (Мінагрополітики); </a:t>
            </a:r>
          </a:p>
          <a:p>
            <a:pPr marL="285750" indent="-285750" algn="just">
              <a:buFontTx/>
              <a:buChar char="-"/>
            </a:pPr>
            <a:r>
              <a:rPr lang="uk-UA" sz="1600" dirty="0"/>
              <a:t>розвиток туризму (</a:t>
            </a:r>
            <a:r>
              <a:rPr lang="uk-UA" sz="1600" dirty="0" err="1"/>
              <a:t>Мінекономрозвитку</a:t>
            </a:r>
            <a:r>
              <a:rPr lang="uk-UA" sz="1600" dirty="0"/>
              <a:t>); </a:t>
            </a:r>
          </a:p>
          <a:p>
            <a:pPr marL="285750" indent="-285750" algn="just">
              <a:buFontTx/>
              <a:buChar char="-"/>
            </a:pPr>
            <a:r>
              <a:rPr lang="uk-UA" sz="1600" dirty="0"/>
              <a:t>розвиток людського потенціалу (</a:t>
            </a:r>
            <a:r>
              <a:rPr lang="uk-UA" sz="1600" dirty="0" err="1"/>
              <a:t>Мінсоцполітики</a:t>
            </a:r>
            <a:r>
              <a:rPr lang="uk-UA" sz="1600" dirty="0"/>
              <a:t>);</a:t>
            </a:r>
          </a:p>
          <a:p>
            <a:pPr marL="285750" indent="-285750" algn="just">
              <a:buFontTx/>
              <a:buChar char="-"/>
            </a:pPr>
            <a:r>
              <a:rPr lang="uk-UA" sz="1600" dirty="0"/>
              <a:t>загальноукраїнська солідарність (</a:t>
            </a:r>
            <a:r>
              <a:rPr lang="uk-UA" sz="1600" dirty="0" err="1"/>
              <a:t>Мінрегіон</a:t>
            </a:r>
            <a:r>
              <a:rPr lang="uk-UA" sz="1600" dirty="0"/>
              <a:t>). </a:t>
            </a:r>
          </a:p>
        </p:txBody>
      </p:sp>
      <p:sp>
        <p:nvSpPr>
          <p:cNvPr id="2" name="TextBox 1"/>
          <p:cNvSpPr txBox="1"/>
          <p:nvPr/>
        </p:nvSpPr>
        <p:spPr>
          <a:xfrm>
            <a:off x="1511660" y="1208394"/>
            <a:ext cx="6120680" cy="369332"/>
          </a:xfrm>
          <a:prstGeom prst="rect">
            <a:avLst/>
          </a:prstGeom>
          <a:noFill/>
        </p:spPr>
        <p:txBody>
          <a:bodyPr wrap="square" rtlCol="0">
            <a:spAutoFit/>
          </a:bodyPr>
          <a:lstStyle/>
          <a:p>
            <a:pPr algn="ctr"/>
            <a:r>
              <a:rPr lang="uk-UA" b="1" dirty="0" smtClean="0"/>
              <a:t>СЕКТОРАЛЬНА ПІДТРИМКА РЕГІОНАЛЬНОЇ ПОЛІТИКИ</a:t>
            </a:r>
            <a:endParaRPr lang="en-US" b="1" dirty="0"/>
          </a:p>
        </p:txBody>
      </p:sp>
      <p:pic>
        <p:nvPicPr>
          <p:cNvPr id="9" name="Рисунок 8"/>
          <p:cNvPicPr>
            <a:picLocks noChangeAspect="1"/>
          </p:cNvPicPr>
          <p:nvPr/>
        </p:nvPicPr>
        <p:blipFill>
          <a:blip r:embed="rId4"/>
          <a:stretch>
            <a:fillRect/>
          </a:stretch>
        </p:blipFill>
        <p:spPr>
          <a:xfrm>
            <a:off x="8028384" y="5932489"/>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27382025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pic>
        <p:nvPicPr>
          <p:cNvPr id="5530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49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297077" y="1703290"/>
            <a:ext cx="8721600" cy="4524315"/>
          </a:xfrm>
          <a:prstGeom prst="rect">
            <a:avLst/>
          </a:prstGeom>
        </p:spPr>
        <p:txBody>
          <a:bodyPr wrap="square">
            <a:spAutoFit/>
          </a:bodyPr>
          <a:lstStyle/>
          <a:p>
            <a:pPr algn="just"/>
            <a:r>
              <a:rPr lang="uk-UA" sz="1600" dirty="0"/>
              <a:t>Для участі у конкурсі замовник проекту подає комісії з попереднього відбору у строк, визначений в оголошенні про проведення конкурсу, в електронній та паперовій формі такі документи: заяву; інформацію про фінансово-економічний стан замовника проекту;</a:t>
            </a:r>
            <a:r>
              <a:rPr lang="en-US" sz="1600" dirty="0"/>
              <a:t> </a:t>
            </a:r>
            <a:r>
              <a:rPr lang="uk-UA" sz="1600" dirty="0"/>
              <a:t>опис проекту, оформлений відповідно до вимог, визначених </a:t>
            </a:r>
            <a:r>
              <a:rPr lang="uk-UA" sz="1600" dirty="0" err="1"/>
              <a:t>Мінрегіоном</a:t>
            </a:r>
            <a:r>
              <a:rPr lang="uk-UA" sz="1600" dirty="0"/>
              <a:t>; </a:t>
            </a:r>
            <a:r>
              <a:rPr lang="en-US" sz="1600" dirty="0"/>
              <a:t> </a:t>
            </a:r>
            <a:r>
              <a:rPr lang="uk-UA" sz="1600" dirty="0"/>
              <a:t>інформаційну картку проекту за формою, визначеною </a:t>
            </a:r>
            <a:r>
              <a:rPr lang="uk-UA" sz="1600" dirty="0" err="1"/>
              <a:t>Мінрегіоном</a:t>
            </a:r>
            <a:r>
              <a:rPr lang="uk-UA" sz="1600" dirty="0"/>
              <a:t>.</a:t>
            </a:r>
          </a:p>
          <a:p>
            <a:pPr algn="just"/>
            <a:endParaRPr lang="uk-UA" sz="1600" dirty="0"/>
          </a:p>
          <a:p>
            <a:pPr algn="just"/>
            <a:r>
              <a:rPr lang="uk-UA" sz="1600" dirty="0"/>
              <a:t>За результатами оцінки та попереднього відбору, проведених комісіями з попереднього відбору, міністерства, в місячний строк подають </a:t>
            </a:r>
            <a:r>
              <a:rPr lang="uk-UA" sz="1600" dirty="0" err="1"/>
              <a:t>Мінрегіону</a:t>
            </a:r>
            <a:r>
              <a:rPr lang="uk-UA" sz="1600" dirty="0"/>
              <a:t> в електронній і паперовій формі документи та протокол засідання комісії з попереднього відбору. </a:t>
            </a:r>
          </a:p>
          <a:p>
            <a:pPr algn="just"/>
            <a:r>
              <a:rPr lang="uk-UA" sz="1600" dirty="0"/>
              <a:t>Засідання конкурсної комісії </a:t>
            </a:r>
            <a:r>
              <a:rPr lang="uk-UA" sz="1600" dirty="0" err="1"/>
              <a:t>Мінрегіону</a:t>
            </a:r>
            <a:r>
              <a:rPr lang="uk-UA" sz="1600" dirty="0"/>
              <a:t> проводиться у двомісячний строк після надходження документів. </a:t>
            </a:r>
          </a:p>
          <a:p>
            <a:pPr algn="just"/>
            <a:r>
              <a:rPr lang="uk-UA" sz="1600" b="1" dirty="0" smtClean="0"/>
              <a:t>Основними </a:t>
            </a:r>
            <a:r>
              <a:rPr lang="uk-UA" sz="1600" b="1" dirty="0"/>
              <a:t>умовами відбору проектів є</a:t>
            </a:r>
            <a:r>
              <a:rPr lang="uk-UA" sz="1600" dirty="0"/>
              <a:t>: </a:t>
            </a:r>
          </a:p>
          <a:p>
            <a:pPr marL="342900" indent="-342900" algn="just">
              <a:buAutoNum type="arabicPeriod"/>
            </a:pPr>
            <a:r>
              <a:rPr lang="uk-UA" sz="1600" dirty="0"/>
              <a:t>Відповідність проекту Державній стратегії регіонального розвитку; </a:t>
            </a:r>
          </a:p>
          <a:p>
            <a:pPr marL="342900" indent="-342900" algn="just">
              <a:buAutoNum type="arabicPeriod"/>
            </a:pPr>
            <a:r>
              <a:rPr lang="uk-UA" sz="1600" dirty="0"/>
              <a:t>Спроможність замовника проекту забезпечувати стійкий результат реалізації проекту; </a:t>
            </a:r>
          </a:p>
          <a:p>
            <a:pPr marL="342900" indent="-342900" algn="just">
              <a:buAutoNum type="arabicPeriod"/>
            </a:pPr>
            <a:r>
              <a:rPr lang="uk-UA" sz="1600" dirty="0"/>
              <a:t>Економічна та/або бюджетна </a:t>
            </a:r>
            <a:r>
              <a:rPr lang="uk-UA" sz="1600" dirty="0" err="1"/>
              <a:t>ефективность</a:t>
            </a:r>
            <a:r>
              <a:rPr lang="uk-UA" sz="1600" dirty="0"/>
              <a:t> реалізації проекту, економічні вигоди, соціальний вплив, екологічний вплив (у разі наявності). </a:t>
            </a:r>
          </a:p>
          <a:p>
            <a:pPr algn="just"/>
            <a:r>
              <a:rPr lang="uk-UA" sz="1600" dirty="0"/>
              <a:t>Після прийняття рішення конкурсної комісії </a:t>
            </a:r>
            <a:r>
              <a:rPr lang="uk-UA" sz="1600" dirty="0" err="1"/>
              <a:t>Мінрегіон</a:t>
            </a:r>
            <a:r>
              <a:rPr lang="uk-UA" sz="1600" dirty="0"/>
              <a:t> розміщує на власному офіційному веб-сайті інформацію про результати </a:t>
            </a:r>
          </a:p>
        </p:txBody>
      </p:sp>
      <p:sp>
        <p:nvSpPr>
          <p:cNvPr id="9" name="TextBox 8"/>
          <p:cNvSpPr txBox="1"/>
          <p:nvPr/>
        </p:nvSpPr>
        <p:spPr>
          <a:xfrm>
            <a:off x="1511660" y="1178429"/>
            <a:ext cx="6120680" cy="369332"/>
          </a:xfrm>
          <a:prstGeom prst="rect">
            <a:avLst/>
          </a:prstGeom>
          <a:noFill/>
        </p:spPr>
        <p:txBody>
          <a:bodyPr wrap="square" rtlCol="0">
            <a:spAutoFit/>
          </a:bodyPr>
          <a:lstStyle/>
          <a:p>
            <a:pPr algn="ctr"/>
            <a:r>
              <a:rPr lang="uk-UA" b="1" dirty="0" smtClean="0"/>
              <a:t>СЕКТОРАЛЬНА ПІДТРИМКА РЕГІОНАЛЬНОЇ ПОЛІТИКИ</a:t>
            </a:r>
            <a:endParaRPr lang="en-US" b="1" dirty="0"/>
          </a:p>
        </p:txBody>
      </p:sp>
      <p:pic>
        <p:nvPicPr>
          <p:cNvPr id="10" name="Рисунок 9"/>
          <p:cNvPicPr>
            <a:picLocks noChangeAspect="1"/>
          </p:cNvPicPr>
          <p:nvPr/>
        </p:nvPicPr>
        <p:blipFill>
          <a:blip r:embed="rId4"/>
          <a:stretch>
            <a:fillRect/>
          </a:stretch>
        </p:blipFill>
        <p:spPr>
          <a:xfrm>
            <a:off x="7988390" y="5956936"/>
            <a:ext cx="1030287" cy="541338"/>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11117963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67591"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3" y="3492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835696" y="1100924"/>
            <a:ext cx="6264696" cy="400110"/>
          </a:xfrm>
          <a:prstGeom prst="rect">
            <a:avLst/>
          </a:prstGeom>
          <a:noFill/>
        </p:spPr>
        <p:txBody>
          <a:bodyPr wrap="square" rtlCol="0">
            <a:spAutoFit/>
          </a:bodyPr>
          <a:lstStyle/>
          <a:p>
            <a:pPr algn="ctr"/>
            <a:r>
              <a:rPr lang="uk-UA" sz="2000" b="1" dirty="0" smtClean="0"/>
              <a:t>Рейтинг областей щодо формування ОТГ</a:t>
            </a:r>
            <a:endParaRPr lang="en-US" sz="2000" b="1" dirty="0"/>
          </a:p>
        </p:txBody>
      </p:sp>
      <p:pic>
        <p:nvPicPr>
          <p:cNvPr id="2" name="Рисунок 1"/>
          <p:cNvPicPr>
            <a:picLocks noChangeAspect="1"/>
          </p:cNvPicPr>
          <p:nvPr/>
        </p:nvPicPr>
        <p:blipFill>
          <a:blip r:embed="rId4"/>
          <a:stretch>
            <a:fillRect/>
          </a:stretch>
        </p:blipFill>
        <p:spPr>
          <a:xfrm>
            <a:off x="246621" y="1454574"/>
            <a:ext cx="8650758" cy="5271663"/>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flipV="1">
            <a:off x="0" y="6858000"/>
            <a:ext cx="9144000" cy="46038"/>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69639"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68263"/>
            <a:ext cx="7804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835696" y="1100924"/>
            <a:ext cx="6264696" cy="400110"/>
          </a:xfrm>
          <a:prstGeom prst="rect">
            <a:avLst/>
          </a:prstGeom>
          <a:noFill/>
        </p:spPr>
        <p:txBody>
          <a:bodyPr wrap="square" rtlCol="0">
            <a:spAutoFit/>
          </a:bodyPr>
          <a:lstStyle/>
          <a:p>
            <a:pPr algn="ctr"/>
            <a:r>
              <a:rPr lang="uk-UA" sz="2000" b="1" dirty="0" smtClean="0"/>
              <a:t>Рейтинг областей щодо формування ОТГ</a:t>
            </a:r>
            <a:endParaRPr lang="en-US" sz="2000" b="1" dirty="0"/>
          </a:p>
        </p:txBody>
      </p:sp>
      <p:pic>
        <p:nvPicPr>
          <p:cNvPr id="3" name="Рисунок 2"/>
          <p:cNvPicPr>
            <a:picLocks noChangeAspect="1"/>
          </p:cNvPicPr>
          <p:nvPr/>
        </p:nvPicPr>
        <p:blipFill>
          <a:blip r:embed="rId4"/>
          <a:stretch>
            <a:fillRect/>
          </a:stretch>
        </p:blipFill>
        <p:spPr>
          <a:xfrm>
            <a:off x="539552" y="1503363"/>
            <a:ext cx="8333312" cy="5091112"/>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63565" y="1231902"/>
            <a:ext cx="8537575" cy="5362575"/>
          </a:xfrm>
        </p:spPr>
        <p:txBody>
          <a:bodyPr>
            <a:normAutofit/>
          </a:bodyPr>
          <a:lstStyle/>
          <a:p>
            <a:pPr marL="0" indent="0">
              <a:buNone/>
              <a:defRPr/>
            </a:pPr>
            <a:endParaRPr lang="uk-UA" sz="2300" dirty="0">
              <a:solidFill>
                <a:schemeClr val="tx2">
                  <a:lumMod val="75000"/>
                </a:schemeClr>
              </a:solidFill>
              <a:latin typeface="Arial" panose="020B0604020202020204" pitchFamily="34" charset="0"/>
              <a:cs typeface="Arial" panose="020B0604020202020204" pitchFamily="34" charset="0"/>
            </a:endParaRPr>
          </a:p>
          <a:p>
            <a:pPr>
              <a:buFont typeface="Wingdings" panose="05000000000000000000" pitchFamily="2" charset="2"/>
              <a:buChar char="Ø"/>
              <a:defRPr/>
            </a:pPr>
            <a:endParaRPr lang="uk-UA" sz="2300" dirty="0">
              <a:solidFill>
                <a:schemeClr val="tx2">
                  <a:lumMod val="75000"/>
                </a:schemeClr>
              </a:solidFill>
              <a:latin typeface="Arial" panose="020B0604020202020204" pitchFamily="34" charset="0"/>
              <a:cs typeface="Arial" panose="020B0604020202020204" pitchFamily="34" charset="0"/>
            </a:endParaRPr>
          </a:p>
          <a:p>
            <a:pPr>
              <a:buFont typeface="Wingdings" panose="05000000000000000000" pitchFamily="2" charset="2"/>
              <a:buChar char="Ø"/>
              <a:defRPr/>
            </a:pPr>
            <a:endParaRPr lang="uk-UA" sz="2300" dirty="0">
              <a:solidFill>
                <a:schemeClr val="tx2">
                  <a:lumMod val="75000"/>
                </a:schemeClr>
              </a:solidFill>
              <a:latin typeface="Arial" panose="020B0604020202020204" pitchFamily="34" charset="0"/>
              <a:cs typeface="Arial" panose="020B0604020202020204" pitchFamily="34" charset="0"/>
            </a:endParaRPr>
          </a:p>
        </p:txBody>
      </p:sp>
      <p:sp>
        <p:nvSpPr>
          <p:cNvPr id="5" name="Прямоугольник 4"/>
          <p:cNvSpPr/>
          <p:nvPr/>
        </p:nvSpPr>
        <p:spPr>
          <a:xfrm>
            <a:off x="0" y="6572250"/>
            <a:ext cx="9144000" cy="285750"/>
          </a:xfrm>
          <a:prstGeom prst="rect">
            <a:avLst/>
          </a:prstGeom>
          <a:solidFill>
            <a:srgbClr val="666666"/>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6" name="Прямоугольник 5"/>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7" name="Прямоугольник 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sp>
        <p:nvSpPr>
          <p:cNvPr id="2" name="Прямоугольник 1"/>
          <p:cNvSpPr/>
          <p:nvPr/>
        </p:nvSpPr>
        <p:spPr>
          <a:xfrm>
            <a:off x="484188" y="3987802"/>
            <a:ext cx="7829550" cy="2308225"/>
          </a:xfrm>
          <a:prstGeom prst="rect">
            <a:avLst/>
          </a:prstGeom>
        </p:spPr>
        <p:txBody>
          <a:bodyPr>
            <a:spAutoFit/>
          </a:bodyPr>
          <a:lstStyle/>
          <a:p>
            <a:pPr>
              <a:defRPr/>
            </a:pPr>
            <a:r>
              <a:rPr lang="uk-UA" sz="2000" b="1" dirty="0" smtClean="0">
                <a:solidFill>
                  <a:schemeClr val="tx2">
                    <a:lumMod val="75000"/>
                  </a:schemeClr>
                </a:solidFill>
                <a:latin typeface="Arial" panose="020B0604020202020204" pitchFamily="34" charset="0"/>
                <a:cs typeface="Arial" panose="020B0604020202020204" pitchFamily="34" charset="0"/>
              </a:rPr>
              <a:t>Марина Гончаренко</a:t>
            </a:r>
            <a:endParaRPr lang="uk-UA" sz="2000" b="1" dirty="0">
              <a:solidFill>
                <a:schemeClr val="tx2">
                  <a:lumMod val="75000"/>
                </a:schemeClr>
              </a:solidFill>
              <a:latin typeface="Arial" panose="020B0604020202020204" pitchFamily="34" charset="0"/>
              <a:cs typeface="Arial" panose="020B0604020202020204" pitchFamily="34" charset="0"/>
            </a:endParaRPr>
          </a:p>
          <a:p>
            <a:pPr>
              <a:spcBef>
                <a:spcPts val="0"/>
              </a:spcBef>
              <a:defRPr/>
            </a:pPr>
            <a:endParaRPr lang="uk-UA" sz="2000" b="1" dirty="0">
              <a:solidFill>
                <a:schemeClr val="tx2">
                  <a:lumMod val="75000"/>
                </a:schemeClr>
              </a:solidFill>
              <a:latin typeface="Arial" panose="020B0604020202020204" pitchFamily="34" charset="0"/>
              <a:cs typeface="Arial" panose="020B0604020202020204" pitchFamily="34" charset="0"/>
            </a:endParaRPr>
          </a:p>
          <a:p>
            <a:pPr>
              <a:spcBef>
                <a:spcPts val="0"/>
              </a:spcBef>
              <a:defRPr/>
            </a:pPr>
            <a:r>
              <a:rPr lang="uk-UA" sz="1600" b="1" dirty="0">
                <a:solidFill>
                  <a:schemeClr val="tx2">
                    <a:lumMod val="75000"/>
                  </a:schemeClr>
                </a:solidFill>
                <a:latin typeface="Arial" panose="020B0604020202020204" pitchFamily="34" charset="0"/>
                <a:cs typeface="Arial" panose="020B0604020202020204" pitchFamily="34" charset="0"/>
              </a:rPr>
              <a:t>Контакти:</a:t>
            </a:r>
          </a:p>
          <a:p>
            <a:pPr>
              <a:spcBef>
                <a:spcPts val="0"/>
              </a:spcBef>
              <a:defRPr/>
            </a:pPr>
            <a:r>
              <a:rPr lang="uk-UA" sz="1600" b="1" dirty="0">
                <a:solidFill>
                  <a:schemeClr val="tx2">
                    <a:lumMod val="75000"/>
                  </a:schemeClr>
                </a:solidFill>
                <a:latin typeface="Arial" panose="020B0604020202020204" pitchFamily="34" charset="0"/>
                <a:cs typeface="Arial" panose="020B0604020202020204" pitchFamily="34" charset="0"/>
              </a:rPr>
              <a:t> </a:t>
            </a:r>
            <a:r>
              <a:rPr lang="uk-UA" sz="1600" b="1" dirty="0" err="1">
                <a:solidFill>
                  <a:schemeClr val="tx2">
                    <a:lumMod val="75000"/>
                  </a:schemeClr>
                </a:solidFill>
                <a:latin typeface="Arial" panose="020B0604020202020204" pitchFamily="34" charset="0"/>
                <a:cs typeface="Arial" panose="020B0604020202020204" pitchFamily="34" charset="0"/>
              </a:rPr>
              <a:t>тел</a:t>
            </a:r>
            <a:r>
              <a:rPr lang="uk-UA" sz="1600" b="1" dirty="0">
                <a:solidFill>
                  <a:schemeClr val="tx2">
                    <a:lumMod val="75000"/>
                  </a:schemeClr>
                </a:solidFill>
                <a:latin typeface="Arial" panose="020B0604020202020204" pitchFamily="34" charset="0"/>
                <a:cs typeface="Arial" panose="020B0604020202020204" pitchFamily="34" charset="0"/>
              </a:rPr>
              <a:t>. </a:t>
            </a:r>
            <a:r>
              <a:rPr lang="uk-UA" sz="1600" b="1" dirty="0" smtClean="0">
                <a:solidFill>
                  <a:schemeClr val="tx2">
                    <a:lumMod val="75000"/>
                  </a:schemeClr>
                </a:solidFill>
                <a:latin typeface="Arial" panose="020B0604020202020204" pitchFamily="34" charset="0"/>
                <a:cs typeface="Arial" panose="020B0604020202020204" pitchFamily="34" charset="0"/>
              </a:rPr>
              <a:t>(067) 915-11-77, (099) 116-90-05</a:t>
            </a:r>
            <a:endParaRPr lang="uk-UA" sz="1600" b="1" dirty="0">
              <a:solidFill>
                <a:schemeClr val="tx2">
                  <a:lumMod val="75000"/>
                </a:schemeClr>
              </a:solidFill>
              <a:latin typeface="Arial" panose="020B0604020202020204" pitchFamily="34" charset="0"/>
              <a:cs typeface="Arial" panose="020B0604020202020204" pitchFamily="34" charset="0"/>
            </a:endParaRPr>
          </a:p>
          <a:p>
            <a:pPr>
              <a:spcBef>
                <a:spcPts val="0"/>
              </a:spcBef>
              <a:defRPr/>
            </a:pPr>
            <a:r>
              <a:rPr lang="uk-UA" sz="1600" b="1" dirty="0">
                <a:solidFill>
                  <a:schemeClr val="tx2">
                    <a:lumMod val="75000"/>
                  </a:schemeClr>
                </a:solidFill>
                <a:latin typeface="Arial" panose="020B0604020202020204" pitchFamily="34" charset="0"/>
                <a:cs typeface="Arial" panose="020B0604020202020204" pitchFamily="34" charset="0"/>
              </a:rPr>
              <a:t>Адреса: </a:t>
            </a:r>
            <a:r>
              <a:rPr lang="uk-UA" sz="1600" b="1" dirty="0" err="1" smtClean="0">
                <a:solidFill>
                  <a:schemeClr val="tx2">
                    <a:lumMod val="75000"/>
                  </a:schemeClr>
                </a:solidFill>
                <a:latin typeface="Arial" panose="020B0604020202020204" pitchFamily="34" charset="0"/>
                <a:cs typeface="Arial" panose="020B0604020202020204" pitchFamily="34" charset="0"/>
              </a:rPr>
              <a:t>просп</a:t>
            </a:r>
            <a:r>
              <a:rPr lang="uk-UA" sz="1600" b="1" dirty="0" smtClean="0">
                <a:solidFill>
                  <a:schemeClr val="tx2">
                    <a:lumMod val="75000"/>
                  </a:schemeClr>
                </a:solidFill>
                <a:latin typeface="Arial" panose="020B0604020202020204" pitchFamily="34" charset="0"/>
                <a:cs typeface="Arial" panose="020B0604020202020204" pitchFamily="34" charset="0"/>
              </a:rPr>
              <a:t>. Московський, 75</a:t>
            </a:r>
            <a:endParaRPr lang="uk-UA" sz="1600" b="1" dirty="0">
              <a:solidFill>
                <a:schemeClr val="tx2">
                  <a:lumMod val="75000"/>
                </a:schemeClr>
              </a:solidFill>
              <a:latin typeface="Arial" panose="020B0604020202020204" pitchFamily="34" charset="0"/>
              <a:cs typeface="Arial" panose="020B0604020202020204" pitchFamily="34" charset="0"/>
            </a:endParaRPr>
          </a:p>
          <a:p>
            <a:pPr>
              <a:spcBef>
                <a:spcPts val="0"/>
              </a:spcBef>
              <a:defRPr/>
            </a:pPr>
            <a:r>
              <a:rPr lang="uk-UA" sz="1600" b="1" dirty="0">
                <a:solidFill>
                  <a:schemeClr val="tx2">
                    <a:lumMod val="75000"/>
                  </a:schemeClr>
                </a:solidFill>
                <a:latin typeface="Arial" panose="020B0604020202020204" pitchFamily="34" charset="0"/>
                <a:cs typeface="Arial" panose="020B0604020202020204" pitchFamily="34" charset="0"/>
              </a:rPr>
              <a:t>м. </a:t>
            </a:r>
            <a:r>
              <a:rPr lang="uk-UA" sz="1600" b="1" dirty="0" smtClean="0">
                <a:solidFill>
                  <a:schemeClr val="tx2">
                    <a:lumMod val="75000"/>
                  </a:schemeClr>
                </a:solidFill>
                <a:latin typeface="Arial" panose="020B0604020202020204" pitchFamily="34" charset="0"/>
                <a:cs typeface="Arial" panose="020B0604020202020204" pitchFamily="34" charset="0"/>
              </a:rPr>
              <a:t>Харків, 61001</a:t>
            </a:r>
            <a:endParaRPr lang="uk-UA" sz="1600" b="1" dirty="0">
              <a:solidFill>
                <a:schemeClr val="tx2">
                  <a:lumMod val="75000"/>
                </a:schemeClr>
              </a:solidFill>
              <a:latin typeface="Arial" panose="020B0604020202020204" pitchFamily="34" charset="0"/>
              <a:cs typeface="Arial" panose="020B0604020202020204" pitchFamily="34" charset="0"/>
            </a:endParaRPr>
          </a:p>
          <a:p>
            <a:pPr>
              <a:defRPr/>
            </a:pPr>
            <a:r>
              <a:rPr lang="uk-UA" sz="1600" b="1" dirty="0">
                <a:solidFill>
                  <a:schemeClr val="tx2">
                    <a:lumMod val="75000"/>
                  </a:schemeClr>
                </a:solidFill>
                <a:latin typeface="Arial" panose="020B0604020202020204" pitchFamily="34" charset="0"/>
                <a:cs typeface="Arial" panose="020B0604020202020204" pitchFamily="34" charset="0"/>
              </a:rPr>
              <a:t>Електронна пошта: </a:t>
            </a:r>
            <a:r>
              <a:rPr lang="en-US" sz="1600" b="1" dirty="0" smtClean="0">
                <a:solidFill>
                  <a:schemeClr val="tx2">
                    <a:lumMod val="75000"/>
                  </a:schemeClr>
                </a:solidFill>
                <a:latin typeface="Arial" panose="020B0604020202020204" pitchFamily="34" charset="0"/>
                <a:cs typeface="Arial" panose="020B0604020202020204" pitchFamily="34" charset="0"/>
              </a:rPr>
              <a:t>goncharenko.m.w@gmail.com  </a:t>
            </a:r>
            <a:endParaRPr lang="en-US" sz="1600" b="1" dirty="0">
              <a:solidFill>
                <a:schemeClr val="tx2">
                  <a:lumMod val="75000"/>
                </a:schemeClr>
              </a:solidFill>
              <a:latin typeface="Arial" panose="020B0604020202020204" pitchFamily="34" charset="0"/>
              <a:cs typeface="Arial" panose="020B0604020202020204" pitchFamily="34" charset="0"/>
            </a:endParaRPr>
          </a:p>
          <a:p>
            <a:pPr>
              <a:spcBef>
                <a:spcPts val="0"/>
              </a:spcBef>
              <a:defRPr/>
            </a:pPr>
            <a:endParaRPr lang="uk-UA" sz="2000" b="1" dirty="0">
              <a:solidFill>
                <a:schemeClr val="tx2">
                  <a:lumMod val="75000"/>
                </a:schemeClr>
              </a:solidFill>
              <a:latin typeface="Arial" panose="020B0604020202020204" pitchFamily="34" charset="0"/>
              <a:cs typeface="Arial" panose="020B0604020202020204" pitchFamily="34" charset="0"/>
            </a:endParaRPr>
          </a:p>
        </p:txBody>
      </p:sp>
      <p:pic>
        <p:nvPicPr>
          <p:cNvPr id="72711" name="Рисунок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40527" y="4745038"/>
            <a:ext cx="229552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Заголовок 1"/>
          <p:cNvSpPr>
            <a:spLocks noGrp="1"/>
          </p:cNvSpPr>
          <p:nvPr>
            <p:ph type="title"/>
          </p:nvPr>
        </p:nvSpPr>
        <p:spPr>
          <a:xfrm>
            <a:off x="484188" y="1922463"/>
            <a:ext cx="8229600" cy="1143000"/>
          </a:xfrm>
        </p:spPr>
        <p:txBody>
          <a:bodyPr>
            <a:normAutofit/>
          </a:bodyPr>
          <a:lstStyle/>
          <a:p>
            <a:pPr>
              <a:defRPr/>
            </a:pPr>
            <a:r>
              <a:rPr lang="uk-UA" sz="4000" b="1" dirty="0">
                <a:solidFill>
                  <a:schemeClr val="accent1">
                    <a:lumMod val="75000"/>
                  </a:schemeClr>
                </a:solidFill>
                <a:latin typeface="Arial Cyr" pitchFamily="34" charset="-52"/>
              </a:rPr>
              <a:t>Дякую за увагу!</a:t>
            </a:r>
            <a:endParaRPr lang="ru-RU" sz="2400" dirty="0">
              <a:solidFill>
                <a:schemeClr val="accent1">
                  <a:lumMod val="75000"/>
                </a:schemeClr>
              </a:solidFill>
              <a:latin typeface="Arial Cyr" pitchFamily="34" charset="-52"/>
            </a:endParaRPr>
          </a:p>
        </p:txBody>
      </p:sp>
      <p:pic>
        <p:nvPicPr>
          <p:cNvPr id="7271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53977"/>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Прямоугольник 75"/>
          <p:cNvSpPr/>
          <p:nvPr/>
        </p:nvSpPr>
        <p:spPr>
          <a:xfrm>
            <a:off x="155575" y="1801813"/>
            <a:ext cx="4959350" cy="494030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uk-UA"/>
          </a:p>
        </p:txBody>
      </p:sp>
      <p:sp>
        <p:nvSpPr>
          <p:cNvPr id="8" name="TextBox 7"/>
          <p:cNvSpPr txBox="1"/>
          <p:nvPr/>
        </p:nvSpPr>
        <p:spPr>
          <a:xfrm>
            <a:off x="2" y="1139827"/>
            <a:ext cx="9064625" cy="4619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defRPr/>
            </a:pPr>
            <a:r>
              <a:rPr lang="uk-UA" sz="2400" b="1" dirty="0">
                <a:solidFill>
                  <a:schemeClr val="tx1"/>
                </a:solidFill>
                <a:effectLst>
                  <a:outerShdw blurRad="38100" dist="38100" dir="2700000" algn="tl">
                    <a:srgbClr val="000000">
                      <a:alpha val="43137"/>
                    </a:srgbClr>
                  </a:outerShdw>
                </a:effectLst>
                <a:latin typeface="Cambria" pitchFamily="18" charset="0"/>
              </a:rPr>
              <a:t>БЮДЖЕТНА СИСТЕМА УКРАЇНИ </a:t>
            </a:r>
          </a:p>
        </p:txBody>
      </p:sp>
      <p:sp>
        <p:nvSpPr>
          <p:cNvPr id="11" name="TextBox 10"/>
          <p:cNvSpPr txBox="1"/>
          <p:nvPr/>
        </p:nvSpPr>
        <p:spPr>
          <a:xfrm>
            <a:off x="3203577" y="1804990"/>
            <a:ext cx="5472113" cy="511175"/>
          </a:xfrm>
          <a:prstGeom prst="roundRect">
            <a:avLst/>
          </a:prstGeom>
          <a:solidFill>
            <a:srgbClr val="C00000"/>
          </a:solidFill>
        </p:spPr>
        <p:style>
          <a:lnRef idx="3">
            <a:schemeClr val="lt1"/>
          </a:lnRef>
          <a:fillRef idx="1">
            <a:schemeClr val="accent2"/>
          </a:fillRef>
          <a:effectRef idx="1">
            <a:schemeClr val="accent2"/>
          </a:effectRef>
          <a:fontRef idx="minor">
            <a:schemeClr val="lt1"/>
          </a:fontRef>
        </p:style>
        <p:txBody>
          <a:bodyPr>
            <a:spAutoFit/>
          </a:bodyPr>
          <a:lstStyle/>
          <a:p>
            <a:pPr algn="ctr">
              <a:defRPr/>
            </a:pPr>
            <a:r>
              <a:rPr lang="uk-UA" sz="2400" b="1" dirty="0">
                <a:solidFill>
                  <a:schemeClr val="bg1"/>
                </a:solidFill>
                <a:effectLst>
                  <a:outerShdw blurRad="38100" dist="38100" dir="2700000" algn="tl">
                    <a:srgbClr val="000000">
                      <a:alpha val="43137"/>
                    </a:srgbClr>
                  </a:outerShdw>
                </a:effectLst>
                <a:latin typeface="Cambria" pitchFamily="18" charset="0"/>
              </a:rPr>
              <a:t>МІСЦЕВІ БЮДЖЕТИ</a:t>
            </a:r>
          </a:p>
        </p:txBody>
      </p:sp>
      <p:sp>
        <p:nvSpPr>
          <p:cNvPr id="12" name="TextBox 11"/>
          <p:cNvSpPr txBox="1"/>
          <p:nvPr/>
        </p:nvSpPr>
        <p:spPr>
          <a:xfrm>
            <a:off x="3203577" y="5700713"/>
            <a:ext cx="1584325" cy="1022350"/>
          </a:xfrm>
          <a:prstGeom prst="roundRect">
            <a:avLst/>
          </a:prstGeom>
          <a:solidFill>
            <a:schemeClr val="accent4">
              <a:lumMod val="40000"/>
              <a:lumOff val="60000"/>
            </a:schemeClr>
          </a:solidFill>
        </p:spPr>
        <p:style>
          <a:lnRef idx="3">
            <a:schemeClr val="lt1"/>
          </a:lnRef>
          <a:fillRef idx="1">
            <a:schemeClr val="accent4"/>
          </a:fillRef>
          <a:effectRef idx="1">
            <a:schemeClr val="accent4"/>
          </a:effectRef>
          <a:fontRef idx="minor">
            <a:schemeClr val="lt1"/>
          </a:fontRef>
        </p:style>
        <p:txBody>
          <a:bodyPr>
            <a:spAutoFit/>
          </a:bodyP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Міський бюджет </a:t>
            </a:r>
            <a:r>
              <a:rPr lang="uk-UA" b="1" dirty="0" err="1">
                <a:solidFill>
                  <a:schemeClr val="tx1"/>
                </a:solidFill>
                <a:effectLst>
                  <a:outerShdw blurRad="38100" dist="38100" dir="2700000" algn="tl">
                    <a:srgbClr val="000000">
                      <a:alpha val="43137"/>
                    </a:srgbClr>
                  </a:outerShdw>
                </a:effectLst>
                <a:latin typeface="Cambria" pitchFamily="18" charset="0"/>
              </a:rPr>
              <a:t>м.Києва</a:t>
            </a:r>
            <a:r>
              <a:rPr lang="uk-UA" b="1" dirty="0">
                <a:solidFill>
                  <a:schemeClr val="tx1"/>
                </a:solidFill>
                <a:effectLst>
                  <a:outerShdw blurRad="38100" dist="38100" dir="2700000" algn="tl">
                    <a:srgbClr val="000000">
                      <a:alpha val="43137"/>
                    </a:srgbClr>
                  </a:outerShdw>
                </a:effectLst>
                <a:latin typeface="Cambria" pitchFamily="18" charset="0"/>
              </a:rPr>
              <a:t> </a:t>
            </a:r>
          </a:p>
        </p:txBody>
      </p:sp>
      <p:sp>
        <p:nvSpPr>
          <p:cNvPr id="13" name="Скругленный прямоугольник 12"/>
          <p:cNvSpPr/>
          <p:nvPr/>
        </p:nvSpPr>
        <p:spPr>
          <a:xfrm>
            <a:off x="214315" y="1843090"/>
            <a:ext cx="2592387" cy="2740025"/>
          </a:xfrm>
          <a:prstGeom prst="roundRect">
            <a:avLst>
              <a:gd name="adj" fmla="val 10845"/>
            </a:avLst>
          </a:prstGeom>
          <a:solidFill>
            <a:srgbClr val="C000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uk-UA" sz="2800" b="1" dirty="0">
                <a:solidFill>
                  <a:schemeClr val="bg1"/>
                </a:solidFill>
                <a:effectLst>
                  <a:outerShdw blurRad="38100" dist="38100" dir="2700000" algn="tl">
                    <a:srgbClr val="000000">
                      <a:alpha val="43137"/>
                    </a:srgbClr>
                  </a:outerShdw>
                </a:effectLst>
                <a:latin typeface="Cambria" pitchFamily="18" charset="0"/>
              </a:rPr>
              <a:t>ДЕРЖАВНИЙ БЮДЖЕТ</a:t>
            </a:r>
          </a:p>
          <a:p>
            <a:pPr algn="ctr">
              <a:defRPr/>
            </a:pPr>
            <a:endParaRPr lang="uk-UA" dirty="0"/>
          </a:p>
        </p:txBody>
      </p:sp>
      <p:sp>
        <p:nvSpPr>
          <p:cNvPr id="14" name="Скругленный прямоугольник 13"/>
          <p:cNvSpPr/>
          <p:nvPr/>
        </p:nvSpPr>
        <p:spPr>
          <a:xfrm>
            <a:off x="3198815" y="2441575"/>
            <a:ext cx="1584325" cy="622300"/>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Обласні бюджети</a:t>
            </a:r>
          </a:p>
        </p:txBody>
      </p:sp>
      <p:sp>
        <p:nvSpPr>
          <p:cNvPr id="15" name="Скругленный прямоугольник 14"/>
          <p:cNvSpPr/>
          <p:nvPr/>
        </p:nvSpPr>
        <p:spPr>
          <a:xfrm>
            <a:off x="3203577" y="3168650"/>
            <a:ext cx="1584325" cy="584200"/>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Районні бюджети</a:t>
            </a:r>
          </a:p>
        </p:txBody>
      </p:sp>
      <p:sp>
        <p:nvSpPr>
          <p:cNvPr id="16" name="Скругленный прямоугольник 15"/>
          <p:cNvSpPr/>
          <p:nvPr/>
        </p:nvSpPr>
        <p:spPr>
          <a:xfrm>
            <a:off x="3203577" y="3957638"/>
            <a:ext cx="1584325" cy="863600"/>
          </a:xfrm>
          <a:prstGeom prst="roundRect">
            <a:avLst/>
          </a:prstGeom>
          <a:solidFill>
            <a:schemeClr val="accent4">
              <a:lumMod val="40000"/>
              <a:lumOff val="60000"/>
            </a:schemeClr>
          </a:solidFill>
        </p:spPr>
        <p:style>
          <a:lnRef idx="3">
            <a:schemeClr val="lt1"/>
          </a:lnRef>
          <a:fillRef idx="1">
            <a:schemeClr val="accent4"/>
          </a:fillRef>
          <a:effectRef idx="1">
            <a:schemeClr val="accent4"/>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Бюджети міст обл. значення</a:t>
            </a:r>
          </a:p>
        </p:txBody>
      </p:sp>
      <p:sp>
        <p:nvSpPr>
          <p:cNvPr id="17" name="Скругленный прямоугольник 16"/>
          <p:cNvSpPr/>
          <p:nvPr/>
        </p:nvSpPr>
        <p:spPr>
          <a:xfrm>
            <a:off x="3203577" y="4949827"/>
            <a:ext cx="1584325" cy="639763"/>
          </a:xfrm>
          <a:prstGeom prst="roundRect">
            <a:avLst/>
          </a:prstGeom>
          <a:solidFill>
            <a:schemeClr val="accent4">
              <a:lumMod val="40000"/>
              <a:lumOff val="60000"/>
            </a:schemeClr>
          </a:solidFill>
        </p:spPr>
        <p:style>
          <a:lnRef idx="3">
            <a:schemeClr val="lt1"/>
          </a:lnRef>
          <a:fillRef idx="1">
            <a:schemeClr val="accent4"/>
          </a:fillRef>
          <a:effectRef idx="1">
            <a:schemeClr val="accent4"/>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Бюджети ОТГ</a:t>
            </a:r>
          </a:p>
        </p:txBody>
      </p:sp>
      <p:sp>
        <p:nvSpPr>
          <p:cNvPr id="18" name="Скругленный прямоугольник 17"/>
          <p:cNvSpPr/>
          <p:nvPr/>
        </p:nvSpPr>
        <p:spPr>
          <a:xfrm>
            <a:off x="5486402" y="4454527"/>
            <a:ext cx="3140075" cy="720725"/>
          </a:xfrm>
          <a:prstGeom prst="roundRect">
            <a:avLst/>
          </a:prstGeom>
          <a:solidFill>
            <a:schemeClr val="accent4">
              <a:lumMod val="40000"/>
              <a:lumOff val="60000"/>
            </a:schemeClr>
          </a:solidFill>
        </p:spPr>
        <p:style>
          <a:lnRef idx="3">
            <a:schemeClr val="lt1"/>
          </a:lnRef>
          <a:fillRef idx="1">
            <a:schemeClr val="accent4"/>
          </a:fillRef>
          <a:effectRef idx="1">
            <a:schemeClr val="accent4"/>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Бюджети районів у містах</a:t>
            </a:r>
          </a:p>
        </p:txBody>
      </p:sp>
      <p:sp>
        <p:nvSpPr>
          <p:cNvPr id="19" name="Скругленный прямоугольник 18"/>
          <p:cNvSpPr/>
          <p:nvPr/>
        </p:nvSpPr>
        <p:spPr>
          <a:xfrm>
            <a:off x="5486402" y="5322888"/>
            <a:ext cx="3140075" cy="557212"/>
          </a:xfrm>
          <a:prstGeom prst="roundRect">
            <a:avLst/>
          </a:prstGeom>
          <a:solidFill>
            <a:schemeClr val="accent4">
              <a:lumMod val="40000"/>
              <a:lumOff val="60000"/>
            </a:schemeClr>
          </a:solidFill>
        </p:spPr>
        <p:style>
          <a:lnRef idx="3">
            <a:schemeClr val="lt1"/>
          </a:lnRef>
          <a:fillRef idx="1">
            <a:schemeClr val="accent4"/>
          </a:fillRef>
          <a:effectRef idx="1">
            <a:schemeClr val="accent4"/>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Селищні бюджети</a:t>
            </a:r>
          </a:p>
        </p:txBody>
      </p:sp>
      <p:sp>
        <p:nvSpPr>
          <p:cNvPr id="20" name="Скругленный прямоугольник 19"/>
          <p:cNvSpPr/>
          <p:nvPr/>
        </p:nvSpPr>
        <p:spPr>
          <a:xfrm>
            <a:off x="5484815" y="5986463"/>
            <a:ext cx="3133725" cy="533400"/>
          </a:xfrm>
          <a:prstGeom prst="roundRect">
            <a:avLst/>
          </a:prstGeom>
          <a:solidFill>
            <a:schemeClr val="accent4">
              <a:lumMod val="40000"/>
              <a:lumOff val="60000"/>
            </a:schemeClr>
          </a:solidFill>
        </p:spPr>
        <p:style>
          <a:lnRef idx="3">
            <a:schemeClr val="lt1"/>
          </a:lnRef>
          <a:fillRef idx="1">
            <a:schemeClr val="accent4"/>
          </a:fillRef>
          <a:effectRef idx="1">
            <a:schemeClr val="accent4"/>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Сільські бюджети</a:t>
            </a:r>
          </a:p>
        </p:txBody>
      </p:sp>
      <p:sp>
        <p:nvSpPr>
          <p:cNvPr id="21" name="Скругленный прямоугольник 20"/>
          <p:cNvSpPr/>
          <p:nvPr/>
        </p:nvSpPr>
        <p:spPr>
          <a:xfrm>
            <a:off x="5494340" y="3670300"/>
            <a:ext cx="3140075" cy="636588"/>
          </a:xfrm>
          <a:prstGeom prst="roundRect">
            <a:avLst/>
          </a:prstGeom>
          <a:solidFill>
            <a:schemeClr val="accent4">
              <a:lumMod val="40000"/>
              <a:lumOff val="60000"/>
            </a:schemeClr>
          </a:solidFill>
        </p:spPr>
        <p:style>
          <a:lnRef idx="3">
            <a:schemeClr val="lt1"/>
          </a:lnRef>
          <a:fillRef idx="1">
            <a:schemeClr val="accent4"/>
          </a:fillRef>
          <a:effectRef idx="1">
            <a:schemeClr val="accent4"/>
          </a:effectRef>
          <a:fontRef idx="minor">
            <a:schemeClr val="lt1"/>
          </a:fontRef>
        </p:style>
        <p:txBody>
          <a:bodyPr anchor="ctr"/>
          <a:lstStyle/>
          <a:p>
            <a:pPr algn="ctr">
              <a:defRPr/>
            </a:pPr>
            <a:r>
              <a:rPr lang="uk-UA" b="1" dirty="0">
                <a:solidFill>
                  <a:schemeClr val="tx1"/>
                </a:solidFill>
                <a:effectLst>
                  <a:outerShdw blurRad="38100" dist="38100" dir="2700000" algn="tl">
                    <a:srgbClr val="000000">
                      <a:alpha val="43137"/>
                    </a:srgbClr>
                  </a:outerShdw>
                </a:effectLst>
                <a:latin typeface="Cambria" pitchFamily="18" charset="0"/>
              </a:rPr>
              <a:t>Міські бюджети міст районного значення</a:t>
            </a:r>
          </a:p>
        </p:txBody>
      </p:sp>
      <p:sp>
        <p:nvSpPr>
          <p:cNvPr id="22" name="Прямоугольник 21"/>
          <p:cNvSpPr/>
          <p:nvPr/>
        </p:nvSpPr>
        <p:spPr>
          <a:xfrm>
            <a:off x="336552" y="4654550"/>
            <a:ext cx="2435225" cy="182245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uk-UA" sz="2400" b="1" i="1" u="sng" dirty="0">
                <a:solidFill>
                  <a:schemeClr val="tx1"/>
                </a:solidFill>
                <a:effectLst>
                  <a:outerShdw blurRad="38100" dist="38100" dir="2700000" algn="tl">
                    <a:srgbClr val="000000">
                      <a:alpha val="43137"/>
                    </a:srgbClr>
                  </a:outerShdw>
                </a:effectLst>
                <a:latin typeface="Cambria" pitchFamily="18" charset="0"/>
              </a:rPr>
              <a:t>Прямі міжбюджетні відносини</a:t>
            </a:r>
          </a:p>
        </p:txBody>
      </p:sp>
      <p:cxnSp>
        <p:nvCxnSpPr>
          <p:cNvPr id="40" name="Прямая соединительная линия 39"/>
          <p:cNvCxnSpPr/>
          <p:nvPr/>
        </p:nvCxnSpPr>
        <p:spPr>
          <a:xfrm>
            <a:off x="34927" y="1660525"/>
            <a:ext cx="2962275"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107952" y="6742113"/>
            <a:ext cx="4962525"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a:off x="25400" y="1682752"/>
            <a:ext cx="82550" cy="505936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3019425" y="2339975"/>
            <a:ext cx="2051050"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5106990" y="2339975"/>
            <a:ext cx="7937" cy="440213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54" name="Прямоугольник 53"/>
          <p:cNvSpPr/>
          <p:nvPr/>
        </p:nvSpPr>
        <p:spPr>
          <a:xfrm>
            <a:off x="5514977" y="2289177"/>
            <a:ext cx="3040063" cy="1381125"/>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uk-UA" sz="2000" i="1" u="sng" dirty="0">
                <a:solidFill>
                  <a:schemeClr val="tx1"/>
                </a:solidFill>
                <a:effectLst>
                  <a:outerShdw blurRad="38100" dist="38100" dir="2700000" algn="tl">
                    <a:srgbClr val="000000">
                      <a:alpha val="43137"/>
                    </a:srgbClr>
                  </a:outerShdw>
                </a:effectLst>
                <a:latin typeface="Cambria" pitchFamily="18" charset="0"/>
              </a:rPr>
              <a:t>Бюджети місцевого самоврядування</a:t>
            </a:r>
          </a:p>
        </p:txBody>
      </p:sp>
      <p:cxnSp>
        <p:nvCxnSpPr>
          <p:cNvPr id="56" name="Прямая соединительная линия 55"/>
          <p:cNvCxnSpPr/>
          <p:nvPr/>
        </p:nvCxnSpPr>
        <p:spPr>
          <a:xfrm>
            <a:off x="8791575" y="2492377"/>
            <a:ext cx="1588" cy="4238625"/>
          </a:xfrm>
          <a:prstGeom prst="line">
            <a:avLst/>
          </a:prstGeom>
          <a:ln w="381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a:off x="3011488" y="6708775"/>
            <a:ext cx="5765800" cy="0"/>
          </a:xfrm>
          <a:prstGeom prst="line">
            <a:avLst/>
          </a:prstGeom>
          <a:ln w="381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p:cNvCxnSpPr/>
          <p:nvPr/>
        </p:nvCxnSpPr>
        <p:spPr>
          <a:xfrm flipV="1">
            <a:off x="2998788" y="3832227"/>
            <a:ext cx="2322512" cy="4763"/>
          </a:xfrm>
          <a:prstGeom prst="line">
            <a:avLst/>
          </a:prstGeom>
          <a:ln w="381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p:nvPr/>
        </p:nvCxnSpPr>
        <p:spPr>
          <a:xfrm>
            <a:off x="3006727" y="3832227"/>
            <a:ext cx="4763" cy="2892425"/>
          </a:xfrm>
          <a:prstGeom prst="line">
            <a:avLst/>
          </a:prstGeom>
          <a:ln w="381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a:off x="5321302" y="2492375"/>
            <a:ext cx="3471863" cy="0"/>
          </a:xfrm>
          <a:prstGeom prst="line">
            <a:avLst/>
          </a:prstGeom>
          <a:ln w="381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a:off x="5330827" y="2516190"/>
            <a:ext cx="4763" cy="1316037"/>
          </a:xfrm>
          <a:prstGeom prst="line">
            <a:avLst/>
          </a:prstGeom>
          <a:ln w="381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3009902" y="1682752"/>
            <a:ext cx="9525" cy="63976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pic>
        <p:nvPicPr>
          <p:cNvPr id="35" name="Рисунок 34"/>
          <p:cNvPicPr>
            <a:picLocks noChangeAspect="1"/>
          </p:cNvPicPr>
          <p:nvPr/>
        </p:nvPicPr>
        <p:blipFill>
          <a:blip r:embed="rId2"/>
          <a:stretch>
            <a:fillRect/>
          </a:stretch>
        </p:blipFill>
        <p:spPr>
          <a:xfrm>
            <a:off x="8104188" y="6084890"/>
            <a:ext cx="1028700" cy="541337"/>
          </a:xfrm>
          <a:prstGeom prst="rect">
            <a:avLst/>
          </a:prstGeom>
          <a:effectLst>
            <a:outerShdw blurRad="50800" dist="50800" dir="5400000" algn="ctr" rotWithShape="0">
              <a:srgbClr val="000000">
                <a:alpha val="0"/>
              </a:srgbClr>
            </a:outerShdw>
          </a:effectLst>
        </p:spPr>
      </p:pic>
      <p:sp>
        <p:nvSpPr>
          <p:cNvPr id="37" name="Прямоугольник 36"/>
          <p:cNvSpPr/>
          <p:nvPr/>
        </p:nvSpPr>
        <p:spPr>
          <a:xfrm>
            <a:off x="2" y="1071563"/>
            <a:ext cx="195263" cy="5522912"/>
          </a:xfrm>
          <a:prstGeom prst="rect">
            <a:avLst/>
          </a:prstGeom>
          <a:solidFill>
            <a:srgbClr val="002A6C"/>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ru-RU"/>
          </a:p>
        </p:txBody>
      </p:sp>
      <p:sp>
        <p:nvSpPr>
          <p:cNvPr id="39" name="Прямоугольник 38"/>
          <p:cNvSpPr/>
          <p:nvPr/>
        </p:nvSpPr>
        <p:spPr>
          <a:xfrm>
            <a:off x="0" y="1006475"/>
            <a:ext cx="9144000" cy="65088"/>
          </a:xfrm>
          <a:prstGeom prst="rect">
            <a:avLst/>
          </a:prstGeom>
          <a:solidFill>
            <a:srgbClr val="C2113A"/>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ru-RU"/>
          </a:p>
        </p:txBody>
      </p:sp>
      <p:pic>
        <p:nvPicPr>
          <p:cNvPr id="18464"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78041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738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1771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192019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4639</TotalTime>
  <Words>2799</Words>
  <Application>Microsoft Office PowerPoint</Application>
  <PresentationFormat>Экран (4:3)</PresentationFormat>
  <Paragraphs>506</Paragraphs>
  <Slides>68</Slides>
  <Notes>51</Notes>
  <HiddenSlides>0</HiddenSlides>
  <MMClips>0</MMClips>
  <ScaleCrop>false</ScaleCrop>
  <HeadingPairs>
    <vt:vector size="8" baseType="variant">
      <vt:variant>
        <vt:lpstr>Использованные шрифты</vt:lpstr>
      </vt:variant>
      <vt:variant>
        <vt:i4>12</vt:i4>
      </vt:variant>
      <vt:variant>
        <vt:lpstr>Тема</vt:lpstr>
      </vt:variant>
      <vt:variant>
        <vt:i4>1</vt:i4>
      </vt:variant>
      <vt:variant>
        <vt:lpstr>Внедренные серверы OLE</vt:lpstr>
      </vt:variant>
      <vt:variant>
        <vt:i4>1</vt:i4>
      </vt:variant>
      <vt:variant>
        <vt:lpstr>Заголовки слайдов</vt:lpstr>
      </vt:variant>
      <vt:variant>
        <vt:i4>68</vt:i4>
      </vt:variant>
    </vt:vector>
  </HeadingPairs>
  <TitlesOfParts>
    <vt:vector size="82" baseType="lpstr">
      <vt:lpstr>Arial</vt:lpstr>
      <vt:lpstr>Arial Black</vt:lpstr>
      <vt:lpstr>Arial Cyr</vt:lpstr>
      <vt:lpstr>Arial Narrow</vt:lpstr>
      <vt:lpstr>Calibri</vt:lpstr>
      <vt:lpstr>Cambria</vt:lpstr>
      <vt:lpstr>Century Schoolbook</vt:lpstr>
      <vt:lpstr>Courier New</vt:lpstr>
      <vt:lpstr>PT Sans</vt:lpstr>
      <vt:lpstr>Symbol</vt:lpstr>
      <vt:lpstr>Times New Roman</vt:lpstr>
      <vt:lpstr>Wingdings</vt:lpstr>
      <vt:lpstr>Тема Office</vt:lpstr>
      <vt:lpstr>Chart</vt:lpstr>
      <vt:lpstr>Секторальні реформи як невід’ємна складова процесу децентралізації: бюджетна політика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Основні переваги об'єднаних територіальних громад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Дякую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Концепція реформування сфери соціального захисту населення</dc:title>
  <dc:creator>n.mukoliuk</dc:creator>
  <cp:lastModifiedBy>Пользователь Windows</cp:lastModifiedBy>
  <cp:revision>397</cp:revision>
  <cp:lastPrinted>2018-01-29T07:04:55Z</cp:lastPrinted>
  <dcterms:created xsi:type="dcterms:W3CDTF">2016-06-13T07:24:54Z</dcterms:created>
  <dcterms:modified xsi:type="dcterms:W3CDTF">2018-06-18T18:19:19Z</dcterms:modified>
</cp:coreProperties>
</file>