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3" r:id="rId4"/>
    <p:sldId id="264" r:id="rId5"/>
    <p:sldId id="258" r:id="rId6"/>
    <p:sldId id="259" r:id="rId7"/>
    <p:sldId id="266" r:id="rId8"/>
    <p:sldId id="260" r:id="rId9"/>
    <p:sldId id="261" r:id="rId10"/>
    <p:sldId id="257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A9ABC-06A9-4115-A544-56C878713099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178C8-115D-438C-A525-5A95C4AEE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324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560F-ED11-42E8-BDF6-13E973F0DE3C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9F550-C4D5-4DCA-B26E-5906E43B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65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3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3307-CCD1-4244-8D75-ECDA6ADAEC16}" type="datetime1">
              <a:rPr lang="ru-RU" smtClean="0"/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30C9-907A-468A-A9AD-9880EAE7F5FC}" type="datetime1">
              <a:rPr lang="ru-RU" smtClean="0"/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0043-847C-45B5-8FE7-D19BD87F1EE1}" type="datetime1">
              <a:rPr lang="ru-RU" smtClean="0"/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BE6D-4EEF-4CD0-8895-E34F4C862102}" type="datetime1">
              <a:rPr lang="ru-RU" smtClean="0"/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4AFA-637B-4F69-B4A5-4DF28D2543A9}" type="datetime1">
              <a:rPr lang="ru-RU" smtClean="0"/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189A-B6F9-4671-B6D1-9FA16913A066}" type="datetime1">
              <a:rPr lang="ru-RU" smtClean="0"/>
              <a:t>04.09.2019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754E-BE71-4587-8654-CD0F7BE3D616}" type="datetime1">
              <a:rPr lang="ru-RU" smtClean="0"/>
              <a:t>04.09.2019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DAA-A824-44E2-8B46-E6B2C666C703}" type="datetime1">
              <a:rPr lang="ru-RU" smtClean="0"/>
              <a:t>04.09.2019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C2DB-06EB-4D62-BF7A-23CF2A147C11}" type="datetime1">
              <a:rPr lang="ru-RU" smtClean="0"/>
              <a:t>04.09.2019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1856-E62B-4919-A3C5-A8AF8D1BC2FE}" type="datetime1">
              <a:rPr lang="ru-RU" smtClean="0"/>
              <a:t>04.09.2019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5E4C-178F-4521-B478-AD204CE49596}" type="datetime1">
              <a:rPr lang="ru-RU" smtClean="0"/>
              <a:t>04.09.2019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0566F9-D51B-4FE1-A4D6-FB8CA2F5D4B3}" type="datetime1">
              <a:rPr lang="ru-RU" smtClean="0"/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E92DEA2-841C-4072-A9C1-0395AEB16D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skolova@ukr.ne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2975644"/>
          </a:xfrm>
        </p:spPr>
        <p:txBody>
          <a:bodyPr>
            <a:normAutofit/>
          </a:bodyPr>
          <a:lstStyle/>
          <a:p>
            <a:r>
              <a:rPr lang="uk-UA" dirty="0" smtClean="0"/>
              <a:t>Інвестиційний паспорт ОТГ:</a:t>
            </a:r>
            <a:r>
              <a:rPr lang="en-US" dirty="0" smtClean="0"/>
              <a:t> </a:t>
            </a:r>
            <a:r>
              <a:rPr lang="uk-UA" dirty="0" smtClean="0"/>
              <a:t>основні вимоги </a:t>
            </a:r>
            <a:r>
              <a:rPr lang="uk-UA" smtClean="0"/>
              <a:t>до структури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3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48880"/>
            <a:ext cx="7920880" cy="3600400"/>
          </a:xfrm>
        </p:spPr>
        <p:txBody>
          <a:bodyPr>
            <a:noAutofit/>
          </a:bodyPr>
          <a:lstStyle/>
          <a:p>
            <a:r>
              <a:rPr lang="uk-UA" dirty="0"/>
              <a:t>чітка структуризація наведеної інформації, яка повинна відповідати потребам потенційних інвесторів (висвітлювати інвестиційний потенціал певної території та можливості його реалізації);</a:t>
            </a:r>
            <a:endParaRPr lang="ru-RU" dirty="0"/>
          </a:p>
          <a:p>
            <a:r>
              <a:rPr lang="uk-UA" dirty="0"/>
              <a:t>достатня для оцінки комерційної ефективності глибина розкриття інформації про конкретні інвестиційні проекти, бізнес-пропозиції, об'єкти інвестицій;</a:t>
            </a:r>
            <a:endParaRPr lang="ru-RU" dirty="0"/>
          </a:p>
          <a:p>
            <a:r>
              <a:rPr lang="uk-UA" dirty="0"/>
              <a:t>наочність представленої інформації, її конкретність та </a:t>
            </a:r>
            <a:r>
              <a:rPr lang="uk-UA" dirty="0" smtClean="0"/>
              <a:t>лаконічність</a:t>
            </a:r>
            <a:r>
              <a:rPr lang="uk-UA" dirty="0" smtClean="0">
                <a:effectLst/>
              </a:rPr>
              <a:t>;</a:t>
            </a:r>
            <a:endParaRPr lang="ru-RU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Основн</a:t>
            </a:r>
            <a:r>
              <a:rPr lang="uk-UA" dirty="0" smtClean="0"/>
              <a:t>і ви</a:t>
            </a:r>
            <a:r>
              <a:rPr lang="uk-UA" dirty="0" smtClean="0">
                <a:effectLst/>
              </a:rPr>
              <a:t>моги </a:t>
            </a:r>
            <a:r>
              <a:rPr lang="uk-UA" dirty="0">
                <a:effectLst/>
              </a:rPr>
              <a:t>до інвестиційного </a:t>
            </a:r>
            <a:r>
              <a:rPr lang="uk-UA" dirty="0" smtClean="0">
                <a:effectLst/>
              </a:rPr>
              <a:t>паспорта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r>
              <a:rPr lang="uk-UA" dirty="0" smtClean="0"/>
              <a:t>сильні і слабкі сторони діяльності кожної галузі економіки</a:t>
            </a:r>
            <a:r>
              <a:rPr lang="ru-RU" dirty="0" smtClean="0"/>
              <a:t>, </a:t>
            </a:r>
            <a:r>
              <a:rPr lang="uk-UA" dirty="0" smtClean="0"/>
              <a:t>представленої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uk-UA" dirty="0" smtClean="0"/>
              <a:t>території</a:t>
            </a:r>
            <a:r>
              <a:rPr lang="en-US" dirty="0" smtClean="0"/>
              <a:t> (</a:t>
            </a:r>
            <a:r>
              <a:rPr lang="uk-UA" dirty="0" smtClean="0"/>
              <a:t>п</a:t>
            </a:r>
            <a:r>
              <a:rPr lang="ru-RU" dirty="0" smtClean="0"/>
              <a:t>ока</a:t>
            </a:r>
            <a:r>
              <a:rPr lang="uk-UA" dirty="0" err="1" smtClean="0"/>
              <a:t>зники</a:t>
            </a:r>
            <a:r>
              <a:rPr lang="ru-RU" dirty="0" smtClean="0"/>
              <a:t> </a:t>
            </a:r>
            <a:r>
              <a:rPr lang="uk-UA" dirty="0" smtClean="0"/>
              <a:t>розвитку</a:t>
            </a:r>
            <a:r>
              <a:rPr lang="ru-RU" dirty="0" smtClean="0"/>
              <a:t> </a:t>
            </a:r>
            <a:r>
              <a:rPr lang="uk-UA" dirty="0" smtClean="0"/>
              <a:t>необхідно</a:t>
            </a:r>
            <a:r>
              <a:rPr lang="en-US" dirty="0" smtClean="0"/>
              <a:t> </a:t>
            </a:r>
            <a:r>
              <a:rPr lang="uk-UA" dirty="0" smtClean="0"/>
              <a:t>аналізувати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uk-UA" dirty="0" smtClean="0"/>
              <a:t>динаміці</a:t>
            </a:r>
            <a:r>
              <a:rPr lang="ru-RU" dirty="0" smtClean="0"/>
              <a:t>)</a:t>
            </a:r>
            <a:r>
              <a:rPr lang="ru-RU" dirty="0"/>
              <a:t>;</a:t>
            </a:r>
            <a:endParaRPr lang="en-US" dirty="0"/>
          </a:p>
          <a:p>
            <a:r>
              <a:rPr lang="uk-UA" dirty="0"/>
              <a:t> існування електронного варіанта в інформаційній мережі </a:t>
            </a:r>
            <a:r>
              <a:rPr lang="uk-UA" dirty="0" err="1"/>
              <a:t>Internet</a:t>
            </a:r>
            <a:r>
              <a:rPr lang="uk-UA" dirty="0"/>
              <a:t> для швидкого вільного доступу потенційного інвестора до найновіших інвестиційних </a:t>
            </a:r>
            <a:r>
              <a:rPr lang="uk-UA" dirty="0" smtClean="0"/>
              <a:t>пропозицій;</a:t>
            </a:r>
            <a:endParaRPr lang="uk-UA" dirty="0"/>
          </a:p>
          <a:p>
            <a:r>
              <a:rPr lang="uk-UA" dirty="0" smtClean="0"/>
              <a:t>обсяг</a:t>
            </a:r>
            <a:r>
              <a:rPr lang="uk-UA" dirty="0"/>
              <a:t>: для міських 15-20 сторінок, для сільських, селищних </a:t>
            </a:r>
            <a:r>
              <a:rPr lang="uk-UA"/>
              <a:t>10-15 </a:t>
            </a:r>
            <a:r>
              <a:rPr lang="uk-UA" smtClean="0"/>
              <a:t>сторінок.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Основні вимоги до інвестиційного </a:t>
            </a:r>
            <a:br>
              <a:rPr lang="uk-UA" sz="4000" dirty="0" smtClean="0"/>
            </a:br>
            <a:r>
              <a:rPr lang="uk-UA" sz="4000" dirty="0" smtClean="0"/>
              <a:t>паспорту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13554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Контакти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2620962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9552" y="2708920"/>
            <a:ext cx="4824685" cy="21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ru-RU" sz="1800" b="1" dirty="0" smtClean="0">
                <a:solidFill>
                  <a:srgbClr val="000000"/>
                </a:solidFill>
                <a:latin typeface="Arial" charset="0"/>
              </a:rPr>
              <a:t>Управління моніторингу бюджетних програм та інформаційно-аналітичного забезпечення виконавчого апарату обласної ради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ru-RU" sz="1800" dirty="0" smtClean="0">
                <a:solidFill>
                  <a:srgbClr val="000000"/>
                </a:solidFill>
                <a:latin typeface="Arial" charset="0"/>
              </a:rPr>
              <a:t>0629 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41-18-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32</a:t>
            </a:r>
            <a:endParaRPr lang="ru-RU" altLang="ru-RU" sz="18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None/>
            </a:pPr>
            <a:r>
              <a:rPr lang="en-US" altLang="ru-RU" sz="1800" dirty="0" smtClean="0">
                <a:solidFill>
                  <a:srgbClr val="000000"/>
                </a:solidFill>
                <a:latin typeface="Arial" charset="0"/>
              </a:rPr>
              <a:t>050 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</a:rPr>
              <a:t>919-52-54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None/>
            </a:pPr>
            <a:r>
              <a:rPr lang="en-US" altLang="ru-RU" sz="1800" b="1" dirty="0" smtClean="0">
                <a:solidFill>
                  <a:schemeClr val="tx1"/>
                </a:solidFill>
                <a:latin typeface="Arial" charset="0"/>
                <a:hlinkClick r:id="rId3"/>
              </a:rPr>
              <a:t>eskolova@ukr.net</a:t>
            </a:r>
            <a:endParaRPr lang="en-US" altLang="ru-RU" sz="18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4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876397" cy="3777869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 широкому </a:t>
            </a:r>
            <a:r>
              <a:rPr lang="uk-UA" sz="2800" b="1" dirty="0">
                <a:solidFill>
                  <a:srgbClr val="FF0000"/>
                </a:solidFill>
              </a:rPr>
              <a:t>розумінні </a:t>
            </a:r>
            <a:r>
              <a:rPr lang="en-US" sz="2800" dirty="0" smtClean="0"/>
              <a:t>– </a:t>
            </a:r>
            <a:r>
              <a:rPr lang="uk-UA" sz="2800" dirty="0" smtClean="0"/>
              <a:t>джерело</a:t>
            </a:r>
            <a:r>
              <a:rPr lang="en-US" sz="2800" dirty="0" smtClean="0"/>
              <a:t> </a:t>
            </a:r>
            <a:r>
              <a:rPr lang="uk-UA" sz="2800" dirty="0" smtClean="0"/>
              <a:t>необхідної </a:t>
            </a:r>
            <a:r>
              <a:rPr lang="uk-UA" sz="2800" dirty="0"/>
              <a:t>інформації для інвестора, який зацікавився особливостями ділового середовища </a:t>
            </a:r>
            <a:r>
              <a:rPr lang="uk-UA" sz="2800" dirty="0" smtClean="0"/>
              <a:t>конкретної ОТГ.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У </a:t>
            </a:r>
            <a:r>
              <a:rPr lang="uk-UA" sz="2800" b="1" dirty="0">
                <a:solidFill>
                  <a:srgbClr val="FF0000"/>
                </a:solidFill>
              </a:rPr>
              <a:t>вузькому розумінні </a:t>
            </a:r>
            <a:r>
              <a:rPr lang="en-US" sz="2800" dirty="0" smtClean="0"/>
              <a:t>- </a:t>
            </a:r>
            <a:r>
              <a:rPr lang="uk-UA" sz="2800" dirty="0" smtClean="0"/>
              <a:t>аналітичн</a:t>
            </a:r>
            <a:r>
              <a:rPr lang="uk-UA" sz="2800" dirty="0"/>
              <a:t>а</a:t>
            </a:r>
            <a:r>
              <a:rPr lang="uk-UA" sz="2800" dirty="0" smtClean="0"/>
              <a:t> база </a:t>
            </a:r>
            <a:r>
              <a:rPr lang="uk-UA" sz="2800" dirty="0"/>
              <a:t>для формування у потенційного інвестора правильного уявлення про інвестиційну привабливість </a:t>
            </a:r>
            <a:r>
              <a:rPr lang="uk-UA" sz="2800" dirty="0" smtClean="0"/>
              <a:t>ОТГ, </a:t>
            </a:r>
            <a:r>
              <a:rPr lang="uk-UA" sz="2800" dirty="0"/>
              <a:t>в </a:t>
            </a:r>
            <a:r>
              <a:rPr lang="uk-UA" sz="2800" dirty="0" smtClean="0"/>
              <a:t>якій </a:t>
            </a:r>
            <a:r>
              <a:rPr lang="uk-UA" sz="2800" dirty="0"/>
              <a:t>він має намір вкласти грошовий капітал.</a:t>
            </a:r>
            <a:endParaRPr lang="ru-RU" sz="2800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Інвестиційний паспорт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3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uk-UA" b="1" dirty="0" smtClean="0">
                <a:solidFill>
                  <a:srgbClr val="FF0000"/>
                </a:solidFill>
              </a:rPr>
              <a:t>офіційний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розділ</a:t>
            </a:r>
            <a:r>
              <a:rPr lang="ru-RU" b="1" dirty="0" smtClean="0">
                <a:solidFill>
                  <a:srgbClr val="FF0000"/>
                </a:solidFill>
              </a:rPr>
              <a:t>; 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2) х</a:t>
            </a:r>
            <a:r>
              <a:rPr lang="ru-RU" b="1" dirty="0" smtClean="0">
                <a:solidFill>
                  <a:srgbClr val="FF0000"/>
                </a:solidFill>
              </a:rPr>
              <a:t>арактеристик</a:t>
            </a:r>
            <a:r>
              <a:rPr lang="uk-UA" b="1" dirty="0" smtClean="0">
                <a:solidFill>
                  <a:srgbClr val="FF0000"/>
                </a:solidFill>
              </a:rPr>
              <a:t>а регіону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, </a:t>
            </a:r>
            <a:r>
              <a:rPr lang="uk-UA" dirty="0" smtClean="0"/>
              <a:t>промисловість</a:t>
            </a:r>
            <a:r>
              <a:rPr lang="ru-RU" dirty="0" smtClean="0"/>
              <a:t>, </a:t>
            </a:r>
            <a:r>
              <a:rPr lang="en-US" dirty="0" smtClean="0"/>
              <a:t> </a:t>
            </a:r>
            <a:r>
              <a:rPr lang="ru-RU" dirty="0" err="1" smtClean="0"/>
              <a:t>агропромисловий</a:t>
            </a:r>
            <a:r>
              <a:rPr lang="ru-RU" dirty="0" smtClean="0"/>
              <a:t> </a:t>
            </a:r>
            <a:r>
              <a:rPr lang="ru-RU" dirty="0"/>
              <a:t>комплекс, </a:t>
            </a:r>
            <a:r>
              <a:rPr lang="ru-RU" dirty="0" err="1"/>
              <a:t>мале</a:t>
            </a:r>
            <a:r>
              <a:rPr lang="ru-RU" dirty="0"/>
              <a:t> </a:t>
            </a:r>
            <a:r>
              <a:rPr lang="ru-RU" dirty="0" err="1"/>
              <a:t>підприємництво</a:t>
            </a:r>
            <a:r>
              <a:rPr lang="ru-RU" dirty="0"/>
              <a:t>, </a:t>
            </a:r>
            <a:r>
              <a:rPr lang="ru-RU" dirty="0" err="1"/>
              <a:t>зовнішньоекономічна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en-US" dirty="0" smtClean="0"/>
              <a:t> </a:t>
            </a:r>
            <a:r>
              <a:rPr lang="ru-RU" dirty="0" smtClean="0"/>
              <a:t>туризм</a:t>
            </a:r>
            <a:r>
              <a:rPr lang="ru-RU" dirty="0"/>
              <a:t>, </a:t>
            </a:r>
            <a:r>
              <a:rPr lang="ru-RU" dirty="0" err="1"/>
              <a:t>регіональна</a:t>
            </a:r>
            <a:r>
              <a:rPr lang="ru-RU" dirty="0"/>
              <a:t> </a:t>
            </a:r>
            <a:r>
              <a:rPr lang="ru-RU" dirty="0" err="1"/>
              <a:t>інвестиційна</a:t>
            </a:r>
            <a:r>
              <a:rPr lang="ru-RU" dirty="0"/>
              <a:t> та </a:t>
            </a:r>
            <a:r>
              <a:rPr lang="ru-RU" dirty="0" err="1"/>
              <a:t>промислова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3) </a:t>
            </a:r>
            <a:r>
              <a:rPr lang="ru-RU" b="1" dirty="0" err="1" smtClean="0">
                <a:solidFill>
                  <a:srgbClr val="FF0000"/>
                </a:solidFill>
              </a:rPr>
              <a:t>інфраструктура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та </a:t>
            </a:r>
            <a:r>
              <a:rPr lang="ru-RU" dirty="0" err="1"/>
              <a:t>нерухомості</a:t>
            </a:r>
            <a:r>
              <a:rPr lang="ru-RU" dirty="0"/>
              <a:t>,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, </a:t>
            </a:r>
            <a:r>
              <a:rPr lang="en-US" dirty="0" smtClean="0"/>
              <a:t> </a:t>
            </a:r>
            <a:r>
              <a:rPr lang="ru-RU" dirty="0" err="1" smtClean="0"/>
              <a:t>телекомунікаційні</a:t>
            </a:r>
            <a:r>
              <a:rPr lang="ru-RU" dirty="0" smtClean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 smtClean="0"/>
              <a:t>фінансово-кредитна</a:t>
            </a:r>
            <a:r>
              <a:rPr lang="ru-RU" dirty="0" smtClean="0"/>
              <a:t> </a:t>
            </a:r>
            <a:r>
              <a:rPr lang="ru-RU" dirty="0"/>
              <a:t>система, культура та </a:t>
            </a:r>
            <a:r>
              <a:rPr lang="ru-RU" dirty="0" err="1"/>
              <a:t>дозвілля</a:t>
            </a:r>
            <a:r>
              <a:rPr lang="ru-RU" dirty="0"/>
              <a:t>);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4) </a:t>
            </a:r>
            <a:r>
              <a:rPr lang="uk-UA" b="1" dirty="0" smtClean="0">
                <a:solidFill>
                  <a:srgbClr val="FF0000"/>
                </a:solidFill>
              </a:rPr>
              <a:t>основні показники економічного та соціального розвитку </a:t>
            </a:r>
            <a:r>
              <a:rPr lang="uk-UA" dirty="0" smtClean="0"/>
              <a:t>(кількість зайнятих </a:t>
            </a:r>
            <a:r>
              <a:rPr lang="ru-RU" dirty="0" smtClean="0"/>
              <a:t>за </a:t>
            </a:r>
            <a:r>
              <a:rPr lang="ru-RU" dirty="0" err="1" smtClean="0"/>
              <a:t>галузями</a:t>
            </a:r>
            <a:r>
              <a:rPr lang="ru-RU" dirty="0" smtClean="0"/>
              <a:t> </a:t>
            </a:r>
            <a:r>
              <a:rPr lang="ru-RU" dirty="0" err="1"/>
              <a:t>економіки</a:t>
            </a:r>
            <a:r>
              <a:rPr lang="ru-RU" dirty="0" smtClean="0"/>
              <a:t>, </a:t>
            </a:r>
            <a:r>
              <a:rPr lang="ru-RU" dirty="0" err="1" smtClean="0"/>
              <a:t>консолідований</a:t>
            </a:r>
            <a:r>
              <a:rPr lang="ru-RU" dirty="0" smtClean="0"/>
              <a:t> бюджет </a:t>
            </a:r>
            <a:r>
              <a:rPr lang="ru-RU" dirty="0" err="1" smtClean="0"/>
              <a:t>області</a:t>
            </a:r>
            <a:r>
              <a:rPr lang="ru-RU" dirty="0" smtClean="0"/>
              <a:t>, </a:t>
            </a:r>
            <a:r>
              <a:rPr lang="ru-RU" dirty="0" err="1"/>
              <a:t>середньомісячна</a:t>
            </a:r>
            <a:r>
              <a:rPr lang="ru-RU" dirty="0"/>
              <a:t> </a:t>
            </a:r>
            <a:r>
              <a:rPr lang="ru-RU" dirty="0" err="1"/>
              <a:t>заробітна</a:t>
            </a:r>
            <a:r>
              <a:rPr lang="ru-RU" dirty="0"/>
              <a:t> плата);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Схема складання</a:t>
            </a:r>
            <a:r>
              <a:rPr lang="ru-RU" dirty="0" smtClean="0"/>
              <a:t> </a:t>
            </a:r>
            <a:r>
              <a:rPr lang="uk-UA" dirty="0" smtClean="0"/>
              <a:t>інвестиційних паспортів регіонів, запропонована</a:t>
            </a:r>
            <a:br>
              <a:rPr lang="uk-UA" dirty="0" smtClean="0"/>
            </a:br>
            <a:r>
              <a:rPr lang="uk-UA" dirty="0" smtClean="0"/>
              <a:t>Кабінетом Міністрів</a:t>
            </a:r>
            <a:r>
              <a:rPr lang="en-US" dirty="0" smtClean="0"/>
              <a:t> </a:t>
            </a:r>
            <a:r>
              <a:rPr lang="uk-UA" dirty="0" smtClean="0"/>
              <a:t>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454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492896"/>
            <a:ext cx="8208912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5) </a:t>
            </a:r>
            <a:r>
              <a:rPr lang="uk-UA" b="1" dirty="0" smtClean="0">
                <a:solidFill>
                  <a:srgbClr val="FF0000"/>
                </a:solidFill>
              </a:rPr>
              <a:t>довідкові дані для розрахунків та обґрунтувань </a:t>
            </a:r>
            <a:r>
              <a:rPr lang="uk-UA" dirty="0" smtClean="0"/>
              <a:t>(земельний </a:t>
            </a:r>
            <a:r>
              <a:rPr lang="ru-RU" dirty="0" smtClean="0"/>
              <a:t>фонд, </a:t>
            </a:r>
            <a:r>
              <a:rPr lang="ru-RU" dirty="0"/>
              <a:t>ставка </a:t>
            </a:r>
            <a:r>
              <a:rPr lang="en-US" dirty="0"/>
              <a:t> </a:t>
            </a:r>
            <a:r>
              <a:rPr lang="ru-RU" dirty="0"/>
              <a:t>земельного </a:t>
            </a:r>
            <a:r>
              <a:rPr lang="ru-RU" dirty="0" err="1"/>
              <a:t>податку</a:t>
            </a:r>
            <a:r>
              <a:rPr lang="ru-RU" dirty="0"/>
              <a:t>,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електроенергію</a:t>
            </a:r>
            <a:r>
              <a:rPr lang="ru-RU" dirty="0"/>
              <a:t>, </a:t>
            </a:r>
            <a:r>
              <a:rPr lang="ru-RU" dirty="0" err="1"/>
              <a:t>водопостачання</a:t>
            </a:r>
            <a:r>
              <a:rPr lang="ru-RU" dirty="0"/>
              <a:t> та </a:t>
            </a:r>
            <a:r>
              <a:rPr lang="ru-RU" dirty="0" err="1"/>
              <a:t>каналізація</a:t>
            </a:r>
            <a:r>
              <a:rPr lang="ru-RU" dirty="0"/>
              <a:t>, </a:t>
            </a:r>
            <a:r>
              <a:rPr lang="ru-RU" dirty="0" err="1"/>
              <a:t>газифікація</a:t>
            </a:r>
            <a:r>
              <a:rPr lang="ru-RU" dirty="0"/>
              <a:t>, </a:t>
            </a:r>
            <a:r>
              <a:rPr lang="ru-RU" dirty="0" err="1"/>
              <a:t>ціни</a:t>
            </a:r>
            <a:r>
              <a:rPr lang="ru-RU" dirty="0"/>
              <a:t> на газ);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6) </a:t>
            </a:r>
            <a:r>
              <a:rPr lang="ru-RU" b="1" dirty="0" err="1">
                <a:solidFill>
                  <a:srgbClr val="FF0000"/>
                </a:solidFill>
              </a:rPr>
              <a:t>соціальні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питання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,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, </a:t>
            </a:r>
            <a:r>
              <a:rPr lang="ru-RU" dirty="0" err="1"/>
              <a:t>дитячі</a:t>
            </a:r>
            <a:r>
              <a:rPr lang="ru-RU" dirty="0"/>
              <a:t> садки,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 err="1"/>
              <a:t>медичні</a:t>
            </a:r>
            <a:r>
              <a:rPr lang="ru-RU" dirty="0"/>
              <a:t> установи, </a:t>
            </a:r>
            <a:r>
              <a:rPr lang="ru-RU" dirty="0" err="1"/>
              <a:t>фізична</a:t>
            </a:r>
            <a:r>
              <a:rPr lang="ru-RU" dirty="0"/>
              <a:t> культура і спорт);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7) </a:t>
            </a:r>
            <a:r>
              <a:rPr lang="ru-RU" b="1" dirty="0" err="1">
                <a:solidFill>
                  <a:srgbClr val="FF0000"/>
                </a:solidFill>
              </a:rPr>
              <a:t>найбільші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підприємства</a:t>
            </a:r>
            <a:r>
              <a:rPr lang="ru-RU" b="1" dirty="0" smtClean="0">
                <a:solidFill>
                  <a:srgbClr val="FF0000"/>
                </a:solidFill>
              </a:rPr>
              <a:t>;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8) </a:t>
            </a:r>
            <a:r>
              <a:rPr lang="ru-RU" b="1" dirty="0" err="1" smtClean="0">
                <a:solidFill>
                  <a:srgbClr val="FF0000"/>
                </a:solidFill>
              </a:rPr>
              <a:t>інша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корисна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інформація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Схема складання</a:t>
            </a:r>
            <a:r>
              <a:rPr lang="ru-RU" dirty="0"/>
              <a:t> </a:t>
            </a:r>
            <a:r>
              <a:rPr lang="uk-UA" dirty="0"/>
              <a:t>інвестиційних паспортів регіонів, запропонована</a:t>
            </a:r>
            <a:br>
              <a:rPr lang="uk-UA" dirty="0"/>
            </a:br>
            <a:r>
              <a:rPr lang="uk-UA" dirty="0"/>
              <a:t>Кабінетом Міністрів</a:t>
            </a:r>
            <a:r>
              <a:rPr lang="en-US" dirty="0"/>
              <a:t> </a:t>
            </a:r>
            <a:r>
              <a:rPr lang="uk-UA" dirty="0"/>
              <a:t>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82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4275997" cy="140160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Розділ 1. ВІТАЛЬНЕ СЛОВО</a:t>
            </a:r>
            <a:endParaRPr lang="ru-RU" b="1" dirty="0">
              <a:solidFill>
                <a:srgbClr val="FF0000"/>
              </a:solidFill>
            </a:endParaRPr>
          </a:p>
          <a:p>
            <a:pPr lvl="1"/>
            <a:r>
              <a:rPr lang="uk-UA" sz="2400" dirty="0"/>
              <a:t>Вітальне слово голови</a:t>
            </a:r>
            <a:endParaRPr lang="ru-RU" sz="2400" dirty="0"/>
          </a:p>
          <a:p>
            <a:pPr lvl="1"/>
            <a:r>
              <a:rPr lang="uk-UA" sz="2400" dirty="0"/>
              <a:t>Візитка </a:t>
            </a:r>
            <a:r>
              <a:rPr lang="uk-UA" sz="2400" dirty="0" smtClean="0"/>
              <a:t>ОТГ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Структура інвестиційного паспорту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5</a:t>
            </a:fld>
            <a:endParaRPr lang="ru-RU" dirty="0"/>
          </a:p>
        </p:txBody>
      </p:sp>
      <p:pic>
        <p:nvPicPr>
          <p:cNvPr id="2050" name="Picture 2" descr="ÐÐ° Ð¸Ð·Ð¾Ð±ÑÐ°Ð¶ÐµÐ½Ð¸Ð¸ Ð¼Ð¾Ð¶ÐµÑ Ð½Ð°ÑÐ¾Ð´Ð¸ÑÑÑÑ: ÑÐ°ÑÑÐµÐ½Ð¸Ðµ, Ð´ÐµÑÐµÐ²Ð¾, Ð½Ð° ÑÐ»Ð¸ÑÐµ, Ð¿ÑÐ¸ÑÐ¾Ð´Ð° Ð¸ Ð²Ð¾Ð´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8"/>
          <a:stretch/>
        </p:blipFill>
        <p:spPr bwMode="auto">
          <a:xfrm>
            <a:off x="5734580" y="3861049"/>
            <a:ext cx="3409420" cy="29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c/ca/Ab_bird_024.jpg/800px-Ab_bird_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710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° Ð´ÐµÐ¼Ð¾Ð³ÑÐ°ÑÑ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4" t="-641" r="14933" b="27906"/>
          <a:stretch/>
        </p:blipFill>
        <p:spPr bwMode="auto">
          <a:xfrm>
            <a:off x="5569435" y="2636912"/>
            <a:ext cx="3553636" cy="29523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FF0000"/>
                </a:solidFill>
              </a:rPr>
              <a:t>Розділ 2. СОЦІАЛЬНО-ЕКОНОМІЧНИЙ ПРОФІЛЬ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dirty="0"/>
              <a:t> </a:t>
            </a:r>
            <a:endParaRPr lang="ru-RU" sz="1200" dirty="0" smtClean="0"/>
          </a:p>
          <a:p>
            <a:r>
              <a:rPr lang="uk-UA" dirty="0" smtClean="0"/>
              <a:t>2.1.    Природно - географічні та кліматичні умови</a:t>
            </a:r>
            <a:endParaRPr lang="ru-RU" dirty="0" smtClean="0"/>
          </a:p>
          <a:p>
            <a:r>
              <a:rPr lang="uk-UA" dirty="0" smtClean="0"/>
              <a:t>2.2.	Демографія </a:t>
            </a:r>
            <a:endParaRPr lang="ru-RU" dirty="0" smtClean="0"/>
          </a:p>
          <a:p>
            <a:r>
              <a:rPr lang="uk-UA" dirty="0" smtClean="0"/>
              <a:t>2.3</a:t>
            </a:r>
            <a:r>
              <a:rPr lang="uk-UA" dirty="0"/>
              <a:t>.	Людські ресурси</a:t>
            </a:r>
            <a:endParaRPr lang="ru-RU" dirty="0"/>
          </a:p>
          <a:p>
            <a:r>
              <a:rPr lang="uk-UA" dirty="0"/>
              <a:t>2.4.	Освіта, підготовка кадрів</a:t>
            </a:r>
            <a:endParaRPr lang="ru-RU" dirty="0"/>
          </a:p>
          <a:p>
            <a:r>
              <a:rPr lang="uk-UA" dirty="0"/>
              <a:t>2.5.	Житло, офісна та промислово </a:t>
            </a:r>
            <a:r>
              <a:rPr lang="uk-UA" dirty="0" smtClean="0"/>
              <a:t>– виробнича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інфраструктура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Структура інвестиційного паспорту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3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32856"/>
            <a:ext cx="8496943" cy="4392488"/>
          </a:xfrm>
        </p:spPr>
        <p:txBody>
          <a:bodyPr>
            <a:noAutofit/>
          </a:bodyPr>
          <a:lstStyle/>
          <a:p>
            <a:r>
              <a:rPr lang="uk-UA" sz="2600" dirty="0"/>
              <a:t>2.6.	Економічний потенціал</a:t>
            </a:r>
            <a:endParaRPr lang="ru-RU" sz="2600" dirty="0"/>
          </a:p>
          <a:p>
            <a:r>
              <a:rPr lang="uk-UA" sz="2600" dirty="0"/>
              <a:t>2.7.	Зовнішньоекономічна діяльність</a:t>
            </a:r>
            <a:endParaRPr lang="ru-RU" sz="2600" dirty="0"/>
          </a:p>
          <a:p>
            <a:r>
              <a:rPr lang="uk-UA" sz="2600" dirty="0"/>
              <a:t>2.8.	Транспортна інфраструктура та логістика</a:t>
            </a:r>
            <a:endParaRPr lang="ru-RU" sz="2600" dirty="0"/>
          </a:p>
          <a:p>
            <a:r>
              <a:rPr lang="uk-UA" sz="2600" dirty="0"/>
              <a:t>2.9.	Сфери охорони здоров’я, культури, дозвілля та відпочинку  </a:t>
            </a:r>
            <a:endParaRPr lang="ru-RU" sz="2600" dirty="0"/>
          </a:p>
          <a:p>
            <a:r>
              <a:rPr lang="uk-UA" sz="2600" dirty="0"/>
              <a:t>2.10.	Охорона навколишнього природного середовища</a:t>
            </a:r>
            <a:endParaRPr lang="ru-RU" sz="2600" dirty="0"/>
          </a:p>
          <a:p>
            <a:r>
              <a:rPr lang="uk-UA" sz="2600" dirty="0"/>
              <a:t>2.11.	Співпраця з міжнародними фінансовими організаціями</a:t>
            </a:r>
            <a:endParaRPr lang="ru-RU" sz="2600" dirty="0"/>
          </a:p>
          <a:p>
            <a:r>
              <a:rPr lang="uk-UA" sz="2600" dirty="0"/>
              <a:t>2.12.	Масштабні інвестиційні проекти, що </a:t>
            </a:r>
            <a:r>
              <a:rPr lang="uk-UA" sz="2600" dirty="0" smtClean="0"/>
              <a:t>реалізуються</a:t>
            </a:r>
            <a:endParaRPr lang="ru-RU" sz="2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Структура інвестиційного паспорту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80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7408333" cy="295232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Розділ 3. ПРОПОЗИЦІЇ ДЛЯ ІНВЕСТОРІВ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dirty="0" smtClean="0"/>
              <a:t>3.1</a:t>
            </a:r>
            <a:r>
              <a:rPr lang="uk-UA" dirty="0"/>
              <a:t>.    Галузі економіки, що мають найкращий інвестиційний потенціал</a:t>
            </a:r>
            <a:endParaRPr lang="ru-RU" dirty="0"/>
          </a:p>
          <a:p>
            <a:r>
              <a:rPr lang="uk-UA" dirty="0"/>
              <a:t>3.2.    Стратегічні проекти</a:t>
            </a:r>
            <a:endParaRPr lang="ru-RU" dirty="0"/>
          </a:p>
          <a:p>
            <a:r>
              <a:rPr lang="uk-UA" dirty="0"/>
              <a:t>3.3.    Вільні земельні ділянки (</a:t>
            </a:r>
            <a:r>
              <a:rPr lang="en-US" dirty="0"/>
              <a:t>greenfield</a:t>
            </a:r>
            <a:r>
              <a:rPr lang="uk-UA" dirty="0"/>
              <a:t> та </a:t>
            </a:r>
            <a:r>
              <a:rPr lang="en-US" dirty="0"/>
              <a:t>brownfield</a:t>
            </a:r>
            <a:r>
              <a:rPr lang="uk-UA" dirty="0"/>
              <a:t>) для </a:t>
            </a:r>
            <a:r>
              <a:rPr lang="uk-UA" dirty="0" smtClean="0"/>
              <a:t>інвестування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Структура інвестиційного паспорту</a:t>
            </a:r>
            <a:endParaRPr lang="ru-RU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04" y="4394259"/>
            <a:ext cx="4788024" cy="24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Розділ 4. КОНТАКТИ, ДЖЕРЕЛА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dirty="0"/>
              <a:t>4.1. Контактна інформація</a:t>
            </a:r>
            <a:endParaRPr lang="ru-RU" dirty="0"/>
          </a:p>
          <a:p>
            <a:r>
              <a:rPr lang="uk-UA" dirty="0"/>
              <a:t>4.2.  Основні джерела </a:t>
            </a:r>
            <a:r>
              <a:rPr lang="uk-UA" dirty="0" smtClean="0"/>
              <a:t>інформації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DEA2-841C-4072-A9C1-0395AEB16D15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Структура інвестиційного паспорту</a:t>
            </a:r>
            <a:endParaRPr lang="ru-RU" dirty="0"/>
          </a:p>
        </p:txBody>
      </p:sp>
      <p:pic>
        <p:nvPicPr>
          <p:cNvPr id="1026" name="Picture 2" descr="https://majestic.com.ua/wp-content/uploads/2019/01/131-1024x3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525346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1389</TotalTime>
  <Words>436</Words>
  <Application>Microsoft Office PowerPoint</Application>
  <PresentationFormat>Экран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Інвестиційний паспорт ОТГ: основні вимоги до структури</vt:lpstr>
      <vt:lpstr>Інвестиційний паспорт</vt:lpstr>
      <vt:lpstr>Схема складання інвестиційних паспортів регіонів, запропонована Кабінетом Міністрів України</vt:lpstr>
      <vt:lpstr>Схема складання інвестиційних паспортів регіонів, запропонована Кабінетом Міністрів України</vt:lpstr>
      <vt:lpstr>Структура інвестиційного паспорту</vt:lpstr>
      <vt:lpstr>Структура інвестиційного паспорту</vt:lpstr>
      <vt:lpstr>Структура інвестиційного паспорту</vt:lpstr>
      <vt:lpstr>Структура інвестиційного паспорту</vt:lpstr>
      <vt:lpstr>Структура інвестиційного паспорту</vt:lpstr>
      <vt:lpstr>Основні вимоги до інвестиційного паспорта</vt:lpstr>
      <vt:lpstr>Основні вимоги до інвестиційного  паспорту</vt:lpstr>
      <vt:lpstr>Контакти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Інвестиційний паспорт ОТГ: методичні рекомендації до розробки</dc:title>
  <dc:creator>Администратор</dc:creator>
  <cp:lastModifiedBy>Администратор</cp:lastModifiedBy>
  <cp:revision>36</cp:revision>
  <cp:lastPrinted>2019-09-02T13:39:24Z</cp:lastPrinted>
  <dcterms:created xsi:type="dcterms:W3CDTF">2019-08-15T08:15:10Z</dcterms:created>
  <dcterms:modified xsi:type="dcterms:W3CDTF">2019-09-04T12:22:39Z</dcterms:modified>
</cp:coreProperties>
</file>