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1" r:id="rId4"/>
    <p:sldId id="258" r:id="rId5"/>
    <p:sldId id="259" r:id="rId6"/>
    <p:sldId id="260" r:id="rId7"/>
    <p:sldId id="272" r:id="rId8"/>
    <p:sldId id="273" r:id="rId9"/>
    <p:sldId id="274" r:id="rId10"/>
    <p:sldId id="264" r:id="rId11"/>
    <p:sldId id="261" r:id="rId12"/>
    <p:sldId id="266" r:id="rId13"/>
    <p:sldId id="268" r:id="rId14"/>
    <p:sldId id="267" r:id="rId15"/>
    <p:sldId id="262" r:id="rId16"/>
    <p:sldId id="265" r:id="rId17"/>
    <p:sldId id="263" r:id="rId18"/>
    <p:sldId id="269" r:id="rId19"/>
    <p:sldId id="270" r:id="rId2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ED426-DAC8-4E3E-93A1-9480DA21759C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AEBFF-3753-4620-8B52-2C5BF1AFA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189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B441-2859-43D5-9EC9-48E7E341E1E0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8C866-0BC6-491A-A458-B493DBC2B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8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8C866-0BC6-491A-A458-B493DBC2B9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42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5D64-AC38-4E0F-AF49-31C65EE8A447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E3A9-3596-4BB8-9F46-9D307DFDEBE5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FC5-67E8-477B-BAB8-68419BC06861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DDF0-307E-4F19-871E-57912C07E129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5039-46A2-4EEB-B948-9C88CC3ADE61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7D5F-337F-47EC-B276-1821B4B9570C}" type="datetime1">
              <a:rPr lang="ru-RU" smtClean="0"/>
              <a:t>25.07.2019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481E-452B-4753-B63E-DBF375A41DC0}" type="datetime1">
              <a:rPr lang="ru-RU" smtClean="0"/>
              <a:t>25.07.2019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9F51D-AAC8-4D7B-8C09-9F28EE29556A}" type="datetime1">
              <a:rPr lang="ru-RU" smtClean="0"/>
              <a:t>25.07.2019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1647-852F-47F5-B541-EA2A1CB78439}" type="datetime1">
              <a:rPr lang="ru-RU" smtClean="0"/>
              <a:t>25.07.2019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EE05-2A24-4E23-A028-6E23A193EFF2}" type="datetime1">
              <a:rPr lang="ru-RU" smtClean="0"/>
              <a:t>25.07.2019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4685-492E-4B7A-BA5B-659C42A1344E}" type="datetime1">
              <a:rPr lang="ru-RU" smtClean="0"/>
              <a:t>25.07.2019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655A4C-5574-44F0-BBE4-FAA8E0DBC0F2}" type="datetime1">
              <a:rPr lang="ru-RU" smtClean="0"/>
              <a:t>25.07.2019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3B1958-B65F-4B12-994A-B7BB1768F5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b.org.ua/#rec5345489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2800" dirty="0" smtClean="0"/>
              <a:t>Бюджет участі як інструмент залучення громадськості до прийняття бюджетних рішень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4725144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uk-UA" dirty="0" err="1" smtClean="0"/>
              <a:t>ідготовлено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інформаційно-аналітичного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виконавчого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 </a:t>
            </a:r>
            <a:r>
              <a:rPr lang="ru-RU" dirty="0" err="1" smtClean="0"/>
              <a:t>обласної</a:t>
            </a:r>
            <a:r>
              <a:rPr lang="ru-RU" dirty="0" smtClean="0"/>
              <a:t> ради</a:t>
            </a:r>
            <a:r>
              <a:rPr lang="ru-RU" smtClean="0"/>
              <a:t>, тел. 050-919-52-54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Етапи громадського бюджету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47614" y="908720"/>
            <a:ext cx="5200650" cy="414845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Підготовка процесу («нульова фаза»)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/>
            <a:r>
              <a:rPr lang="uk-UA" sz="2200" b="0" dirty="0" smtClean="0"/>
              <a:t>      Включає визначення </a:t>
            </a:r>
            <a:r>
              <a:rPr lang="uk-UA" sz="2200" b="0" dirty="0"/>
              <a:t>:</a:t>
            </a:r>
            <a:endParaRPr lang="uk-UA" sz="2200" b="0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200" b="0" dirty="0" smtClean="0"/>
              <a:t>цілей на довгострокову перспективу, </a:t>
            </a:r>
            <a:r>
              <a:rPr lang="uk-UA" sz="2200" b="0" dirty="0"/>
              <a:t>заради яких в даній місцевості та органі самоврядування запроваджується громадський </a:t>
            </a:r>
            <a:r>
              <a:rPr lang="uk-UA" sz="2200" b="0" dirty="0" smtClean="0"/>
              <a:t>бюджет (</a:t>
            </a:r>
            <a:r>
              <a:rPr lang="uk-UA" sz="2200" b="0" i="1" dirty="0" smtClean="0"/>
              <a:t>наприклад</a:t>
            </a:r>
            <a:r>
              <a:rPr lang="uk-UA" sz="2200" b="0" i="1" dirty="0"/>
              <a:t>, </a:t>
            </a:r>
            <a:r>
              <a:rPr lang="uk-UA" sz="2200" b="0" i="1" dirty="0" smtClean="0"/>
              <a:t>зростання загального рівня </a:t>
            </a:r>
            <a:r>
              <a:rPr lang="uk-UA" sz="2200" b="0" i="1" dirty="0"/>
              <a:t>активності мешканців, інтеграція місцевих громад, ефективність використання коштів, спосіб функціонування ради</a:t>
            </a:r>
            <a:r>
              <a:rPr lang="uk-UA" sz="2200" b="0" dirty="0" smtClean="0"/>
              <a:t>);</a:t>
            </a:r>
            <a:endParaRPr lang="ru-RU" sz="22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200" b="0" dirty="0" smtClean="0"/>
              <a:t>суми </a:t>
            </a:r>
            <a:r>
              <a:rPr lang="uk-UA" sz="2200" b="0" dirty="0"/>
              <a:t>коштів, стосовно розподілу якої мешканці прийматимуть рішення в рамках громадського бюджету: розмір суми та її призначення (</a:t>
            </a:r>
            <a:r>
              <a:rPr lang="uk-UA" sz="2200" b="0" i="1" dirty="0"/>
              <a:t>з якої статті витрат, на які ціл</a:t>
            </a:r>
            <a:r>
              <a:rPr lang="uk-UA" sz="2200" b="0" dirty="0"/>
              <a:t>і). </a:t>
            </a:r>
            <a:endParaRPr lang="ru-RU" sz="2200" b="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352928" cy="548640"/>
          </a:xfrm>
        </p:spPr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Розробка основних положень та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принципів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208912" cy="398455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Створення Координаційної ради </a:t>
            </a:r>
            <a:r>
              <a:rPr lang="uk-UA" sz="1800" b="0" dirty="0"/>
              <a:t>з питань </a:t>
            </a:r>
            <a:r>
              <a:rPr lang="uk-UA" sz="1800" b="0" dirty="0" smtClean="0"/>
              <a:t>бюджету участі, </a:t>
            </a:r>
            <a:r>
              <a:rPr lang="uk-UA" sz="1800" b="0" dirty="0"/>
              <a:t>яка буде спільно працювати над поданням пропозицій основних положень та принципів процесу, а також над розробкою його остаточної моделі.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Оптимальний склад Координаційної ради не </a:t>
            </a:r>
            <a:r>
              <a:rPr lang="uk-UA" sz="1800" b="0" dirty="0"/>
              <a:t>повинен  перевищувати </a:t>
            </a:r>
            <a:r>
              <a:rPr lang="uk-UA" sz="1800" b="0" dirty="0" smtClean="0"/>
              <a:t>10</a:t>
            </a:r>
            <a:r>
              <a:rPr lang="uk-UA" sz="1800" b="0" dirty="0"/>
              <a:t> осіб</a:t>
            </a:r>
            <a:r>
              <a:rPr lang="uk-UA" sz="1800" b="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Результати </a:t>
            </a:r>
            <a:r>
              <a:rPr lang="uk-UA" sz="1800" b="0" dirty="0"/>
              <a:t>роботи Координаційної ради </a:t>
            </a:r>
            <a:r>
              <a:rPr lang="uk-UA" sz="1800" b="0" dirty="0" smtClean="0"/>
              <a:t>повинні </a:t>
            </a:r>
            <a:r>
              <a:rPr lang="uk-UA" sz="1800" b="0" dirty="0"/>
              <a:t>бути </a:t>
            </a:r>
            <a:r>
              <a:rPr lang="uk-UA" sz="1800" b="0" dirty="0" smtClean="0"/>
              <a:t>оприлюднені на </a:t>
            </a:r>
            <a:r>
              <a:rPr lang="uk-UA" sz="1800" b="0" dirty="0"/>
              <a:t>веб-сайті органу місцевого </a:t>
            </a:r>
            <a:r>
              <a:rPr lang="uk-UA" sz="1800" b="0" dirty="0" smtClean="0"/>
              <a:t>самоврядування з можливістю </a:t>
            </a:r>
            <a:r>
              <a:rPr lang="uk-UA" sz="1800" b="0" dirty="0"/>
              <a:t>прокоментувати результати </a:t>
            </a:r>
            <a:r>
              <a:rPr lang="uk-UA" sz="1800" b="0" dirty="0" smtClean="0"/>
              <a:t>її роботи щодо </a:t>
            </a:r>
            <a:r>
              <a:rPr lang="uk-UA" sz="1800" b="0" dirty="0"/>
              <a:t>розробки моделі процесу громадського  бюджетування ззовні, зокрема, мешканцями, які не є членами групи, </a:t>
            </a:r>
            <a:r>
              <a:rPr lang="uk-UA" sz="1800" b="0" dirty="0" smtClean="0"/>
              <a:t>шляхом </a:t>
            </a:r>
            <a:r>
              <a:rPr lang="uk-UA" sz="1800" b="0" dirty="0"/>
              <a:t>проведення консультацій з громадськістю.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Результати роботи Координаційної ради </a:t>
            </a:r>
            <a:r>
              <a:rPr lang="uk-UA" sz="1800" b="0" dirty="0" smtClean="0"/>
              <a:t>(модель</a:t>
            </a:r>
            <a:r>
              <a:rPr lang="uk-UA" sz="1800" b="0" dirty="0"/>
              <a:t>, основні положення та принципи процесу громадського бюджетування) повинні бути прийняті і запроваджені на  підставі нормативно-правового акту органу місцевого </a:t>
            </a:r>
            <a:r>
              <a:rPr lang="uk-UA" sz="1800" b="0" dirty="0" smtClean="0"/>
              <a:t>самоврядування</a:t>
            </a:r>
            <a:r>
              <a:rPr lang="uk-UA" sz="1800" b="0" dirty="0"/>
              <a:t> </a:t>
            </a:r>
            <a:r>
              <a:rPr lang="uk-UA" sz="1800" b="0" dirty="0" smtClean="0"/>
              <a:t>– відповідного рішення </a:t>
            </a:r>
            <a:r>
              <a:rPr lang="uk-UA" sz="1800" b="0" dirty="0"/>
              <a:t>ради. </a:t>
            </a: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54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Інформаційно-освітня кампанія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398455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uk-UA" sz="1700" b="0" dirty="0"/>
              <a:t>Використання різноманітних каналів комунікації та форм інформаційних матеріалів </a:t>
            </a:r>
            <a:r>
              <a:rPr lang="uk-UA" sz="1700" b="0" dirty="0" smtClean="0"/>
              <a:t>(</a:t>
            </a:r>
            <a:r>
              <a:rPr lang="uk-UA" sz="1700" b="0" i="1" dirty="0" smtClean="0"/>
              <a:t>плакати</a:t>
            </a:r>
            <a:r>
              <a:rPr lang="uk-UA" sz="1700" b="0" i="1" dirty="0"/>
              <a:t>, листівки, телевізійні ролики, радіоповідомлення</a:t>
            </a:r>
            <a:r>
              <a:rPr lang="uk-UA" sz="1700" b="0" dirty="0"/>
              <a:t>). </a:t>
            </a:r>
            <a:endParaRPr lang="ru-RU" sz="1700" b="0" dirty="0"/>
          </a:p>
          <a:p>
            <a:pPr algn="just">
              <a:buFont typeface="Arial" pitchFamily="34" charset="0"/>
              <a:buChar char="•"/>
            </a:pPr>
            <a:r>
              <a:rPr lang="uk-UA" sz="1700" b="0" dirty="0"/>
              <a:t>Забезпечення доступу до більш детальної інформації стосовно процесу в цілому в </a:t>
            </a:r>
            <a:r>
              <a:rPr lang="uk-UA" sz="1700" b="0" dirty="0" smtClean="0"/>
              <a:t>Інтернеті шляхом </a:t>
            </a:r>
            <a:r>
              <a:rPr lang="uk-UA" sz="1700" b="0" dirty="0"/>
              <a:t>створення спеціальної закладки на веб-сайті органу місцевого </a:t>
            </a:r>
            <a:r>
              <a:rPr lang="uk-UA" sz="1700" b="0" dirty="0" smtClean="0"/>
              <a:t>самоврядування (можливе </a:t>
            </a:r>
            <a:r>
              <a:rPr lang="uk-UA" sz="1700" b="0" dirty="0"/>
              <a:t>застосування електронної платформи «Громадський проект» </a:t>
            </a:r>
            <a:r>
              <a:rPr lang="en-US" sz="1700" b="0" dirty="0">
                <a:hlinkClick r:id="rId2"/>
              </a:rPr>
              <a:t>http://pb.org.ua/#</a:t>
            </a:r>
            <a:r>
              <a:rPr lang="en-US" sz="1700" b="0" dirty="0" smtClean="0">
                <a:hlinkClick r:id="rId2"/>
              </a:rPr>
              <a:t>rec53454893</a:t>
            </a:r>
            <a:r>
              <a:rPr lang="uk-UA" sz="1700" b="0" smtClean="0"/>
              <a:t>), </a:t>
            </a:r>
            <a:r>
              <a:rPr lang="uk-UA" sz="1700" b="0" dirty="0" smtClean="0"/>
              <a:t>де </a:t>
            </a:r>
            <a:r>
              <a:rPr lang="uk-UA" sz="1700" b="0" dirty="0"/>
              <a:t>розмістити детальну інформацію стосовно кожного етапу та загальних положень і принципів процедури, зразки документів, які можна буде </a:t>
            </a:r>
            <a:r>
              <a:rPr lang="uk-UA" sz="1700" b="0" dirty="0" smtClean="0"/>
              <a:t>завантажити та </a:t>
            </a:r>
            <a:r>
              <a:rPr lang="uk-UA" sz="1700" b="0" dirty="0"/>
              <a:t>інформацію щодо можливості отримання додаткової консультаційної допомоги в органі місцевого самоврядування.</a:t>
            </a:r>
            <a:r>
              <a:rPr lang="en-US" sz="1700" b="0" dirty="0"/>
              <a:t> </a:t>
            </a:r>
            <a:r>
              <a:rPr lang="uk-UA" sz="1700" b="0" dirty="0" smtClean="0"/>
              <a:t>Інформаційні </a:t>
            </a:r>
            <a:r>
              <a:rPr lang="uk-UA" sz="1700" b="0" dirty="0"/>
              <a:t>повідомлення повинні бути орієнтовані на різні групи населення і адаптовані до них з точки зору форми і каналу повідомлення </a:t>
            </a:r>
            <a:r>
              <a:rPr lang="uk-UA" sz="1700" b="0" i="1" dirty="0" smtClean="0"/>
              <a:t>(в </a:t>
            </a:r>
            <a:r>
              <a:rPr lang="uk-UA" sz="1700" b="0" i="1" dirty="0"/>
              <a:t>Інтернеті – для молоді, </a:t>
            </a:r>
            <a:r>
              <a:rPr lang="uk-UA" sz="1700" b="0" i="1" dirty="0" smtClean="0"/>
              <a:t>в </a:t>
            </a:r>
            <a:r>
              <a:rPr lang="uk-UA" sz="1700" b="0" i="1" dirty="0"/>
              <a:t>традиційних ЗМІ – для людей середнього та старшого віку</a:t>
            </a:r>
            <a:r>
              <a:rPr lang="uk-UA" sz="1700" b="0" dirty="0"/>
              <a:t>). </a:t>
            </a:r>
            <a:endParaRPr lang="ru-RU" sz="17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1700" b="0" dirty="0"/>
              <a:t>Використання «немедійних» каналів передачі </a:t>
            </a:r>
            <a:r>
              <a:rPr lang="uk-UA" sz="1700" b="0" dirty="0" smtClean="0"/>
              <a:t>інформації, таких  як розміщення у багатоповерхових будинках, </a:t>
            </a:r>
            <a:r>
              <a:rPr lang="uk-UA" sz="1700" b="0" dirty="0"/>
              <a:t>державних </a:t>
            </a:r>
            <a:r>
              <a:rPr lang="uk-UA" sz="1700" b="0" dirty="0" smtClean="0"/>
              <a:t>установах, громадському транспорті </a:t>
            </a:r>
            <a:r>
              <a:rPr lang="uk-UA" sz="1700" b="0" dirty="0"/>
              <a:t>(</a:t>
            </a:r>
            <a:r>
              <a:rPr lang="uk-UA" sz="1700" b="0" dirty="0" smtClean="0"/>
              <a:t>автобусах, трамваях </a:t>
            </a:r>
            <a:r>
              <a:rPr lang="uk-UA" sz="1700" b="0" dirty="0"/>
              <a:t>тощо). </a:t>
            </a:r>
            <a:endParaRPr lang="ru-RU" sz="1700" b="0" dirty="0"/>
          </a:p>
          <a:p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7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Підготовка і подання проектів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496944" cy="398455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Право подати проект </a:t>
            </a:r>
            <a:r>
              <a:rPr lang="uk-UA" sz="1800" b="0" dirty="0" smtClean="0"/>
              <a:t>мають мешканці </a:t>
            </a:r>
            <a:r>
              <a:rPr lang="uk-UA" sz="1800" b="0" dirty="0"/>
              <a:t>(фізичні особи).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Мешканці повинні мати гарантований доступ до інформації, необхідної для підготовки </a:t>
            </a:r>
            <a:r>
              <a:rPr lang="uk-UA" sz="1800" b="0" dirty="0" smtClean="0"/>
              <a:t>проектів: тематики </a:t>
            </a:r>
            <a:r>
              <a:rPr lang="uk-UA" sz="1800" b="0" dirty="0"/>
              <a:t>завдань та заходів </a:t>
            </a:r>
            <a:r>
              <a:rPr lang="uk-UA" sz="1800" b="0" dirty="0" smtClean="0"/>
              <a:t>громади; карти </a:t>
            </a:r>
            <a:r>
              <a:rPr lang="uk-UA" sz="1800" b="0" dirty="0"/>
              <a:t>власності земельних </a:t>
            </a:r>
            <a:r>
              <a:rPr lang="uk-UA" sz="1800" b="0" dirty="0" smtClean="0"/>
              <a:t>ділянок, </a:t>
            </a:r>
            <a:r>
              <a:rPr lang="uk-UA" sz="1800" b="0" dirty="0"/>
              <a:t>яку можна буде завантажити з веб-сайту органу місцевого </a:t>
            </a:r>
            <a:r>
              <a:rPr lang="uk-UA" sz="1800" b="0" dirty="0" smtClean="0"/>
              <a:t>самоврядування; орієнтовні </a:t>
            </a:r>
            <a:r>
              <a:rPr lang="uk-UA" sz="1800" b="0" dirty="0"/>
              <a:t>витрати на реалізацію </a:t>
            </a:r>
            <a:r>
              <a:rPr lang="uk-UA" sz="1800" b="0" dirty="0" smtClean="0"/>
              <a:t>завдань </a:t>
            </a:r>
            <a:r>
              <a:rPr lang="uk-UA" sz="1800" b="0" dirty="0"/>
              <a:t>в рамках виконання завдань громади (</a:t>
            </a:r>
            <a:r>
              <a:rPr lang="uk-UA" sz="1800" b="0" i="1" dirty="0"/>
              <a:t>наприклад, сума витрат на встановлення лавки, вуличного ліхтаря, спорудження 1 м² тротуару тощо</a:t>
            </a:r>
            <a:r>
              <a:rPr lang="uk-UA" sz="1800" b="0" dirty="0"/>
              <a:t>).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Протягом всього етапу здійснюються </a:t>
            </a:r>
            <a:r>
              <a:rPr lang="uk-UA" sz="1800" b="0" dirty="0"/>
              <a:t>заходи інформаційного та освітнього характеру, основна мета яких </a:t>
            </a:r>
            <a:r>
              <a:rPr lang="uk-UA" sz="1800" b="0" dirty="0" smtClean="0"/>
              <a:t>полягає </a:t>
            </a:r>
            <a:r>
              <a:rPr lang="uk-UA" sz="1800" b="0" dirty="0"/>
              <a:t>в інформуванні мешканців про можливості </a:t>
            </a:r>
            <a:r>
              <a:rPr lang="uk-UA" sz="1800" b="0" dirty="0" smtClean="0"/>
              <a:t>та </a:t>
            </a:r>
            <a:r>
              <a:rPr lang="uk-UA" sz="1800" b="0" dirty="0"/>
              <a:t>умови подання проектів.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Доцільно проводити зустрічі, спільне </a:t>
            </a:r>
            <a:r>
              <a:rPr lang="uk-UA" sz="1800" b="0" dirty="0"/>
              <a:t>обговорення і </a:t>
            </a:r>
            <a:r>
              <a:rPr lang="uk-UA" sz="1800" b="0" dirty="0" smtClean="0"/>
              <a:t>роботу </a:t>
            </a:r>
            <a:r>
              <a:rPr lang="uk-UA" sz="1800" b="0" dirty="0"/>
              <a:t>мешканців над </a:t>
            </a:r>
            <a:r>
              <a:rPr lang="uk-UA" sz="1800" b="0" dirty="0" smtClean="0"/>
              <a:t>проектами у </a:t>
            </a:r>
            <a:r>
              <a:rPr lang="uk-UA" sz="1800" b="0" dirty="0"/>
              <a:t>вигляді дискусій або ж семінарів на рівні мікрорайону/житлового масиву.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5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Обговорення проектів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Обговорення ідей проектів і безпосередньо проектів повинно відбуватись в певні «моменти» процесу громадського бюджетування: </a:t>
            </a:r>
            <a:endParaRPr lang="uk-UA" sz="1800" b="0" dirty="0" smtClean="0"/>
          </a:p>
          <a:p>
            <a:pPr lvl="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uk-UA" sz="1800" b="0" dirty="0" smtClean="0"/>
              <a:t>перед </a:t>
            </a:r>
            <a:r>
              <a:rPr lang="uk-UA" sz="1800" b="0" dirty="0"/>
              <a:t>початком розробки проектів; </a:t>
            </a:r>
            <a:endParaRPr lang="ru-RU" sz="1800" b="0" dirty="0"/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0" dirty="0"/>
              <a:t>в процесі подання проектів; </a:t>
            </a:r>
            <a:endParaRPr lang="ru-RU" sz="1800" b="0" dirty="0"/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1800" b="0" dirty="0"/>
              <a:t>перед початком етапу вибору проектів для подальшої реалізації (етап голосування).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Метою цього елементу процесу громадського бюджетування є створення для мешканців можливостей спільно осмислити існуючі проблеми і потреби місцевих громад, а також заохочення мешканців до співпраці  в  рамках підготовки проектів, спрямованих  на задоволення цих потреб. </a:t>
            </a: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64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Перевірка проектів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405656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Перевірка</a:t>
            </a:r>
            <a:r>
              <a:rPr lang="uk-UA" sz="1800" dirty="0" smtClean="0"/>
              <a:t> </a:t>
            </a:r>
            <a:r>
              <a:rPr lang="uk-UA" sz="1800" b="0" dirty="0" smtClean="0"/>
              <a:t>проектів, яка здійснюється </a:t>
            </a:r>
            <a:r>
              <a:rPr lang="uk-UA" sz="1800" b="0" dirty="0"/>
              <a:t>органом місцевого </a:t>
            </a:r>
            <a:r>
              <a:rPr lang="uk-UA" sz="1800" b="0" dirty="0" smtClean="0"/>
              <a:t>самоврядування, </a:t>
            </a:r>
            <a:r>
              <a:rPr lang="uk-UA" sz="1800" b="0" dirty="0"/>
              <a:t>повинна мати виключно формально-технічно-правовий характер, </a:t>
            </a:r>
            <a:r>
              <a:rPr lang="uk-UA" sz="1800" b="0" dirty="0" smtClean="0"/>
              <a:t>тобто на відповідність нормативно-правовим </a:t>
            </a:r>
            <a:r>
              <a:rPr lang="uk-UA" sz="1800" b="0" dirty="0"/>
              <a:t>актам місцевого самоврядування – планам просторового благоустрою чи стратегічним документам на місцевому </a:t>
            </a:r>
            <a:r>
              <a:rPr lang="uk-UA" sz="1800" b="0" dirty="0" smtClean="0"/>
              <a:t>рівні, </a:t>
            </a:r>
            <a:r>
              <a:rPr lang="uk-UA" sz="1800" b="0" dirty="0"/>
              <a:t>а також чи вартість проекту не перевищує суми, виділеної на проекти в рамках громадського бюджету в даній територіальній одиниці. 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У </a:t>
            </a:r>
            <a:r>
              <a:rPr lang="uk-UA" sz="1800" b="0" dirty="0" smtClean="0"/>
              <a:t>разі відхилення проекту </a:t>
            </a:r>
            <a:r>
              <a:rPr lang="uk-UA" sz="1800" b="0" dirty="0"/>
              <a:t>працівники органу </a:t>
            </a:r>
            <a:r>
              <a:rPr lang="uk-UA" sz="1800" b="0" dirty="0" smtClean="0"/>
              <a:t>місцевого самоврядування</a:t>
            </a:r>
            <a:r>
              <a:rPr lang="uk-UA" sz="1800" b="0" dirty="0"/>
              <a:t>, які здійснювали його перевірку, повинні </a:t>
            </a:r>
            <a:r>
              <a:rPr lang="uk-UA" sz="1800" b="0" dirty="0" smtClean="0"/>
              <a:t>представити громадськості та авторам проекту обґрунтоване рішення.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Повний список проектів, які пройшли перевірку з позитивним результатом і були допущені до голосування, а також відхилених проектів (з поданням причини відхилення) </a:t>
            </a:r>
            <a:r>
              <a:rPr lang="uk-UA" sz="1800" b="0" dirty="0" smtClean="0"/>
              <a:t>оприлюднюється на сайті органу місцевого самоврядування після </a:t>
            </a:r>
            <a:r>
              <a:rPr lang="uk-UA" sz="1800" b="0" dirty="0"/>
              <a:t>затвердження їх </a:t>
            </a:r>
            <a:r>
              <a:rPr lang="uk-UA" sz="1800" b="0" dirty="0" smtClean="0"/>
              <a:t>Координаційною радою з </a:t>
            </a:r>
            <a:r>
              <a:rPr lang="uk-UA" sz="1800" b="0" dirty="0"/>
              <a:t>питань </a:t>
            </a:r>
            <a:r>
              <a:rPr lang="uk-UA" sz="1800" b="0" dirty="0" smtClean="0"/>
              <a:t>бюджету участі</a:t>
            </a: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02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Вибір проектів для подальшої реалізації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56792"/>
            <a:ext cx="7520940" cy="259228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Вибір проектів для подальшої реалізації повинен відбуватись шляхом загального голосування мешканців.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Голосування </a:t>
            </a:r>
            <a:r>
              <a:rPr lang="uk-UA" sz="2000" b="0" dirty="0"/>
              <a:t>повинно </a:t>
            </a:r>
            <a:r>
              <a:rPr lang="uk-UA" sz="2000" b="0" dirty="0" smtClean="0"/>
              <a:t>проводитись </a:t>
            </a:r>
            <a:r>
              <a:rPr lang="uk-UA" sz="2000" b="0" dirty="0"/>
              <a:t>як в </a:t>
            </a:r>
            <a:r>
              <a:rPr lang="uk-UA" sz="2000" b="0" dirty="0" smtClean="0"/>
              <a:t>традиційній формі               </a:t>
            </a:r>
            <a:r>
              <a:rPr lang="uk-UA" sz="2000" b="0" dirty="0"/>
              <a:t>(в пунктах для голосування і шляхом заповнення надрукованих бланків), так і </a:t>
            </a:r>
            <a:r>
              <a:rPr lang="uk-UA" sz="2000" b="0" dirty="0" smtClean="0"/>
              <a:t>через інтернет. 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Моніторинг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4200580"/>
          </a:xfrm>
        </p:spPr>
        <p:txBody>
          <a:bodyPr>
            <a:no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/>
              <a:t>Моніторинг </a:t>
            </a:r>
            <a:r>
              <a:rPr lang="uk-UA" sz="2000" b="0" dirty="0" smtClean="0"/>
              <a:t>процесу </a:t>
            </a:r>
            <a:r>
              <a:rPr lang="uk-UA" sz="2000" b="0" dirty="0"/>
              <a:t>громадського бюджетування повинна здійснювати громадська моніторингова група, що складається з мешканців і/або  незалежних експертів, обраних в рамках прозорої та чіткої спеціально розробленої для цього процедури. </a:t>
            </a:r>
            <a:endParaRPr lang="ru-RU" sz="20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/>
              <a:t>Кожний мешканець повинен мати доступ до інформації стосовно можливості отримання даних щодо стану реалізації </a:t>
            </a:r>
            <a:r>
              <a:rPr lang="uk-UA" sz="2000" b="0" dirty="0" smtClean="0"/>
              <a:t>проекту</a:t>
            </a:r>
            <a:r>
              <a:rPr lang="uk-UA" sz="2000" b="0" dirty="0"/>
              <a:t>.</a:t>
            </a:r>
            <a:endParaRPr lang="uk-UA" sz="2000" b="0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Орган </a:t>
            </a:r>
            <a:r>
              <a:rPr lang="uk-UA" sz="2000" b="0" dirty="0"/>
              <a:t>місцевого самоврядування несе відповідальність за реалізацію проектів, обраних в процесі голосування в рамках </a:t>
            </a:r>
            <a:r>
              <a:rPr lang="uk-UA" sz="2000" b="0" dirty="0" smtClean="0"/>
              <a:t>громадського бюджету </a:t>
            </a:r>
            <a:r>
              <a:rPr lang="uk-UA" sz="2000" b="0" dirty="0"/>
              <a:t>і повинен регулярно оприлюднювати інформацію про хід реалізації </a:t>
            </a:r>
            <a:r>
              <a:rPr lang="uk-UA" sz="2000" b="0" dirty="0" smtClean="0"/>
              <a:t>проектів на </a:t>
            </a:r>
            <a:r>
              <a:rPr lang="uk-UA" sz="2000" b="0" dirty="0"/>
              <a:t>сайті. </a:t>
            </a:r>
            <a:endParaRPr lang="ru-RU" sz="20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/>
              <a:t>Про будь-які суттєві зміни форми проектів, які виникли на етапі їх реалізації, необхідно </a:t>
            </a:r>
            <a:r>
              <a:rPr lang="uk-UA" sz="2000" b="0" dirty="0" smtClean="0"/>
              <a:t>узгоджувати </a:t>
            </a:r>
            <a:r>
              <a:rPr lang="uk-UA" sz="2000" b="0" dirty="0"/>
              <a:t>з заявниками проектів. </a:t>
            </a:r>
            <a:endParaRPr lang="ru-RU" sz="2000" b="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27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Оцінка процесу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8141528" cy="3579849"/>
          </a:xfrm>
        </p:spPr>
        <p:txBody>
          <a:bodyPr>
            <a:no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Оцінювання </a:t>
            </a:r>
            <a:r>
              <a:rPr lang="uk-UA" sz="1800" b="0" dirty="0"/>
              <a:t>громадського бюджету має здійснюватися на двох рівнях: </a:t>
            </a:r>
            <a:endParaRPr lang="ru-RU" sz="1800" b="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b="0" dirty="0" smtClean="0"/>
              <a:t>безпосередньо </a:t>
            </a:r>
            <a:r>
              <a:rPr lang="uk-UA" sz="1800" b="0" dirty="0"/>
              <a:t>на рівні перебігу процесу – оцінка ефективності рішень, методів, інструментів,  які  використовувались  на  окремих  етапах  процедури (особливий акцент на цих елементах слід зробити під час першого року реалізації процесу</a:t>
            </a:r>
            <a:r>
              <a:rPr lang="uk-UA" sz="1800" b="0" dirty="0" smtClean="0"/>
              <a:t>);</a:t>
            </a:r>
            <a:endParaRPr lang="ru-RU" sz="1800" b="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b="0" dirty="0" smtClean="0"/>
              <a:t>на </a:t>
            </a:r>
            <a:r>
              <a:rPr lang="uk-UA" sz="1800" b="0" dirty="0"/>
              <a:t>рівні цілей процесу (особливий акцент на цих елементах слід зробити  в наступні роки реалізації процесу). </a:t>
            </a:r>
            <a:endParaRPr lang="ru-RU" sz="18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1800" b="0" dirty="0"/>
              <a:t>Заходи та дії в рамках оцінювання повинні проводитись  як  за  участю  організаторів  і причетних до процесу </a:t>
            </a:r>
            <a:r>
              <a:rPr lang="uk-UA" sz="1800" b="0" dirty="0" smtClean="0"/>
              <a:t>осіб, так  </a:t>
            </a:r>
            <a:r>
              <a:rPr lang="uk-UA" sz="1800" b="0" dirty="0"/>
              <a:t>і  безпосередньо  учасників  процесу  (</a:t>
            </a:r>
            <a:r>
              <a:rPr lang="uk-UA" sz="1800" b="0" dirty="0" smtClean="0"/>
              <a:t>мешканців).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1800" b="0" dirty="0" smtClean="0"/>
              <a:t>Результатом  оцінювання  </a:t>
            </a:r>
            <a:r>
              <a:rPr lang="uk-UA" sz="1800" b="0" dirty="0"/>
              <a:t>повинні стати рекомендації  щодо  </a:t>
            </a:r>
            <a:r>
              <a:rPr lang="uk-UA" sz="1800" b="0" dirty="0" smtClean="0"/>
              <a:t>змін, </a:t>
            </a:r>
            <a:r>
              <a:rPr lang="uk-UA" sz="1800" b="0" dirty="0"/>
              <a:t>які необхідно </a:t>
            </a:r>
            <a:r>
              <a:rPr lang="uk-UA" sz="1800" b="0" dirty="0" err="1"/>
              <a:t>внести</a:t>
            </a:r>
            <a:r>
              <a:rPr lang="uk-UA" sz="1800" b="0" dirty="0"/>
              <a:t> до </a:t>
            </a:r>
            <a:r>
              <a:rPr lang="uk-UA" sz="1800" b="0" dirty="0" smtClean="0"/>
              <a:t>Положення про бюджет участі.</a:t>
            </a:r>
            <a:endParaRPr lang="ru-RU" sz="18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5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Бюджет участі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- це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демократичний </a:t>
            </a:r>
            <a:r>
              <a:rPr lang="uk-UA" sz="2000" b="0" dirty="0"/>
              <a:t>процес, який надає можливість кожному громадянину брати участь в розподілі коштів місцевого бюджету через створення проектів для покращення </a:t>
            </a:r>
            <a:r>
              <a:rPr lang="uk-UA" sz="2000" b="0" dirty="0" smtClean="0"/>
              <a:t>життя в громаді та/або </a:t>
            </a:r>
            <a:r>
              <a:rPr lang="uk-UA" sz="2000" b="0" dirty="0"/>
              <a:t>голосування за </a:t>
            </a:r>
            <a:r>
              <a:rPr lang="uk-UA" sz="2000" b="0" dirty="0" smtClean="0"/>
              <a:t>них.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В основі процесу лежить розподіл визначеної </a:t>
            </a:r>
            <a:r>
              <a:rPr lang="uk-UA" sz="2000" b="0" dirty="0" smtClean="0"/>
              <a:t>суми </a:t>
            </a:r>
            <a:r>
              <a:rPr lang="uk-UA" sz="2000" b="0" dirty="0"/>
              <a:t>коштів бюджету безпосередньо мешканцями відповідно до їх потреб</a:t>
            </a:r>
            <a:r>
              <a:rPr lang="uk-UA" sz="2000" b="0" dirty="0" smtClean="0"/>
              <a:t>. </a:t>
            </a:r>
            <a:endParaRPr lang="ru-RU" sz="20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Будь-який </a:t>
            </a:r>
            <a:r>
              <a:rPr lang="uk-UA" sz="2000" b="0" dirty="0"/>
              <a:t>житель </a:t>
            </a:r>
            <a:r>
              <a:rPr lang="uk-UA" sz="2000" b="0" dirty="0" smtClean="0"/>
              <a:t>може </a:t>
            </a:r>
            <a:r>
              <a:rPr lang="uk-UA" sz="2000" b="0" dirty="0"/>
              <a:t>подати проект, пов’язаний з покращенням життя в </a:t>
            </a:r>
            <a:r>
              <a:rPr lang="uk-UA" sz="2000" b="0" dirty="0" smtClean="0"/>
              <a:t>громаді, </a:t>
            </a:r>
            <a:r>
              <a:rPr lang="uk-UA" sz="2000" b="0" dirty="0"/>
              <a:t>взяти участь у конкурсі, перемогти в голосуванні і спостерігати за тим, як його проект реалізують в рамках бюджету. </a:t>
            </a:r>
            <a:endParaRPr lang="en-US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280920" cy="548640"/>
          </a:xfrm>
        </p:spPr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історія виникнення громадського бюджету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2000" b="0" dirty="0"/>
              <a:t>Започатковано в місті 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Порту-Алегрі (Бразилія</a:t>
            </a: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uk-UA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Обговорювалися проблеми мікрорайонів, формувалися ініціативні групи, які контролювали процес реалізації потреб</a:t>
            </a:r>
            <a:r>
              <a:rPr lang="uk-UA" sz="2000" b="0" dirty="0" smtClean="0"/>
              <a:t>.</a:t>
            </a:r>
            <a:endParaRPr lang="uk-UA" sz="20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За результатами голосувань мікрорайони, які мали меншу кількість мешканців, але брали у голосуванні більш активну участь – отримували більше коштів, ніж великі і пасивні.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Це був не спосіб активізації мешканців, а комплексна програма, що передбачала певний спосіб управління  містом</a:t>
            </a:r>
            <a:r>
              <a:rPr lang="uk-UA" sz="2000" b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2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Світова практика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00628"/>
            <a:ext cx="7920880" cy="405656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За попередньою оцінкою </a:t>
            </a:r>
            <a:r>
              <a:rPr lang="uk-UA" sz="1800" b="0" dirty="0" smtClean="0"/>
              <a:t>Світового </a:t>
            </a:r>
            <a:r>
              <a:rPr lang="uk-UA" sz="1800" b="0" dirty="0"/>
              <a:t>банку </a:t>
            </a:r>
            <a:r>
              <a:rPr lang="uk-UA" sz="1800" dirty="0" smtClean="0"/>
              <a:t>1,5</a:t>
            </a:r>
            <a:r>
              <a:rPr lang="en-US" sz="1800" dirty="0" smtClean="0"/>
              <a:t> </a:t>
            </a:r>
            <a:r>
              <a:rPr lang="uk-UA" sz="1800" dirty="0" smtClean="0"/>
              <a:t>тис</a:t>
            </a:r>
            <a:r>
              <a:rPr lang="uk-UA" sz="1800" dirty="0"/>
              <a:t>. </a:t>
            </a:r>
            <a:r>
              <a:rPr lang="uk-UA" sz="1800" b="0" dirty="0"/>
              <a:t>міст світу використовує </a:t>
            </a:r>
            <a:r>
              <a:rPr lang="uk-UA" sz="1800" b="0" dirty="0" smtClean="0"/>
              <a:t>бюджет участі.</a:t>
            </a:r>
            <a:endParaRPr lang="uk-UA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dirty="0" smtClean="0">
                <a:solidFill>
                  <a:schemeClr val="accent2">
                    <a:lumMod val="75000"/>
                  </a:schemeClr>
                </a:solidFill>
              </a:rPr>
              <a:t>Париж</a:t>
            </a:r>
            <a:r>
              <a:rPr lang="uk-UA" sz="1800" b="0" dirty="0"/>
              <a:t>: громадський бюджет становить </a:t>
            </a:r>
            <a:r>
              <a:rPr lang="uk-UA" sz="1800" dirty="0"/>
              <a:t>5%</a:t>
            </a:r>
            <a:r>
              <a:rPr lang="uk-UA" sz="1800" b="0" dirty="0"/>
              <a:t> міського бюджету (100 млн євро), голосування проводиться як в письмовій, так і в електронній </a:t>
            </a:r>
            <a:r>
              <a:rPr lang="uk-UA" sz="1800" b="0" dirty="0" smtClean="0"/>
              <a:t>формі.</a:t>
            </a:r>
            <a:endParaRPr lang="uk-UA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chemeClr val="accent2">
                    <a:lumMod val="75000"/>
                  </a:schemeClr>
                </a:solidFill>
              </a:rPr>
              <a:t>Нью-Йорк</a:t>
            </a:r>
            <a:r>
              <a:rPr lang="uk-UA" sz="1800" b="0" dirty="0"/>
              <a:t>: бюджет участі складає </a:t>
            </a:r>
            <a:r>
              <a:rPr lang="uk-UA" sz="1800" dirty="0"/>
              <a:t>0,06% </a:t>
            </a:r>
            <a:r>
              <a:rPr lang="uk-UA" sz="1800" b="0" dirty="0"/>
              <a:t>від бюджету міста (</a:t>
            </a:r>
            <a:r>
              <a:rPr lang="uk-UA" sz="1800" b="0" dirty="0" smtClean="0"/>
              <a:t>31млн </a:t>
            </a:r>
            <a:r>
              <a:rPr lang="uk-UA" sz="1800" b="0" dirty="0" err="1"/>
              <a:t>дол</a:t>
            </a:r>
            <a:r>
              <a:rPr lang="uk-UA" sz="1800" b="0" dirty="0"/>
              <a:t>.), голосування проводиться тільки в друкованому вигляді в кожному районі. В основі процесу голосування – виборність делегатів, які представляють проекти, і публічне обговорення.</a:t>
            </a:r>
            <a:endParaRPr lang="ru-RU" sz="18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dirty="0" err="1" smtClean="0">
                <a:solidFill>
                  <a:schemeClr val="accent2">
                    <a:lumMod val="75000"/>
                  </a:schemeClr>
                </a:solidFill>
              </a:rPr>
              <a:t>Кьольн</a:t>
            </a:r>
            <a:r>
              <a:rPr lang="uk-UA" sz="1800" b="0" dirty="0" smtClean="0"/>
              <a:t>: </a:t>
            </a:r>
            <a:r>
              <a:rPr lang="uk-UA" sz="1800" b="0" dirty="0"/>
              <a:t>бюджет участі реалізується з 2007 </a:t>
            </a:r>
            <a:r>
              <a:rPr lang="uk-UA" sz="1800" b="0" dirty="0" smtClean="0"/>
              <a:t>року, в </a:t>
            </a:r>
            <a:r>
              <a:rPr lang="uk-UA" sz="1800" b="0" dirty="0"/>
              <a:t>перший рік </a:t>
            </a:r>
            <a:r>
              <a:rPr lang="uk-UA" sz="1800" b="0" dirty="0" smtClean="0"/>
              <a:t>роботи </a:t>
            </a:r>
            <a:r>
              <a:rPr lang="uk-UA" sz="1800" b="0" dirty="0"/>
              <a:t>в процесі взяло участь 11 000 жителів і було відібрано 300 проектів в результаті он-лайн голосування, остаточне рішення щодо їхньої реалізації мала </a:t>
            </a:r>
            <a:r>
              <a:rPr lang="uk-UA" sz="1800" b="0" dirty="0" smtClean="0"/>
              <a:t>міська рада. Бюджет </a:t>
            </a:r>
            <a:r>
              <a:rPr lang="uk-UA" sz="1800" b="0" dirty="0"/>
              <a:t>участі на другий рік роботи склав </a:t>
            </a:r>
            <a:r>
              <a:rPr lang="uk-UA" sz="1800" b="0" dirty="0" smtClean="0"/>
              <a:t>майже </a:t>
            </a:r>
            <a:r>
              <a:rPr lang="uk-UA" sz="1800" dirty="0" smtClean="0"/>
              <a:t>8%</a:t>
            </a:r>
            <a:r>
              <a:rPr lang="uk-UA" sz="1800" b="0" dirty="0" smtClean="0"/>
              <a:t> (</a:t>
            </a:r>
            <a:r>
              <a:rPr lang="uk-UA" sz="1800" dirty="0" smtClean="0"/>
              <a:t>311 млн </a:t>
            </a:r>
            <a:r>
              <a:rPr lang="uk-UA" sz="1800" b="0" dirty="0" smtClean="0"/>
              <a:t>євро).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Громадський бюджет у Польщі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На сьогоднішній день в Польщі вже більше 180 міст запровадили громадські бюджети. </a:t>
            </a:r>
            <a:endParaRPr lang="ru-RU" sz="20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Суми </a:t>
            </a:r>
            <a:r>
              <a:rPr lang="uk-UA" sz="2000" b="0" dirty="0"/>
              <a:t>коштів, які було виділено на формування громадського бюджету: від 40 тис. PLN до 58 млн. </a:t>
            </a:r>
            <a:r>
              <a:rPr lang="uk-UA" sz="2000" b="0" dirty="0" smtClean="0"/>
              <a:t>PLN; </a:t>
            </a:r>
            <a:endParaRPr lang="ru-RU" sz="20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/>
              <a:t>Відсоткове співвідношення до міського бюджету в цілому: </a:t>
            </a:r>
            <a:r>
              <a:rPr lang="uk-UA" sz="2000" b="0" dirty="0" smtClean="0"/>
              <a:t>від 0,002</a:t>
            </a:r>
            <a:r>
              <a:rPr lang="uk-UA" sz="2000" b="0" dirty="0"/>
              <a:t>% до </a:t>
            </a:r>
            <a:r>
              <a:rPr lang="uk-UA" sz="2000" b="0" dirty="0" smtClean="0"/>
              <a:t>3,4%;</a:t>
            </a:r>
            <a:endParaRPr lang="ru-RU" sz="2000" b="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Участь </a:t>
            </a:r>
            <a:r>
              <a:rPr lang="uk-UA" sz="2000" b="0" dirty="0"/>
              <a:t>мешканців: від 2% до 40%, що можуть брати участь в даному </a:t>
            </a:r>
            <a:r>
              <a:rPr lang="uk-UA" sz="2000" b="0" dirty="0" smtClean="0"/>
              <a:t>процесі.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9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Бюджет участі в Україні: узагальнення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064896" cy="357984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Процедура та механізм бюджету участі встановлюється відповідним Положенням, яке розробляється Координаційною </a:t>
            </a:r>
            <a:r>
              <a:rPr lang="uk-UA" sz="2000" b="0" dirty="0"/>
              <a:t>радою з питань </a:t>
            </a:r>
            <a:r>
              <a:rPr lang="uk-UA" sz="2000" b="0" dirty="0" smtClean="0"/>
              <a:t>бюджету участі та затверджується рішенням органу місцевого самоврядування. До складу Координаційної ради входять посадові особи місцевого самоврядування, представники громадськості.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Фінансування </a:t>
            </a:r>
            <a:r>
              <a:rPr lang="uk-UA" sz="2000" b="0" dirty="0"/>
              <a:t>для бюджету участі </a:t>
            </a:r>
            <a:r>
              <a:rPr lang="uk-UA" sz="2000" b="0" dirty="0" smtClean="0"/>
              <a:t>розподіляється </a:t>
            </a:r>
            <a:r>
              <a:rPr lang="uk-UA" sz="2000" b="0" dirty="0"/>
              <a:t>щороку з </a:t>
            </a:r>
            <a:r>
              <a:rPr lang="uk-UA" sz="2000" b="0" dirty="0" smtClean="0"/>
              <a:t>місцевого бюджету. В основному реалізація бюджету </a:t>
            </a:r>
            <a:r>
              <a:rPr lang="uk-UA" sz="2000" b="0" dirty="0"/>
              <a:t>участі регулюється цільовою </a:t>
            </a:r>
            <a:r>
              <a:rPr lang="uk-UA" sz="2000" b="0" dirty="0" smtClean="0"/>
              <a:t>програмою.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Мінімальна </a:t>
            </a:r>
            <a:r>
              <a:rPr lang="uk-UA" sz="2000" b="0" dirty="0"/>
              <a:t>сума бюджету участі становить не менш як 1% від доходів </a:t>
            </a:r>
            <a:r>
              <a:rPr lang="uk-UA" sz="2000" b="0" dirty="0" smtClean="0"/>
              <a:t>місцевого бюджету в </a:t>
            </a:r>
            <a:r>
              <a:rPr lang="uk-UA" sz="2000" b="0" dirty="0"/>
              <a:t>поточному році. 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4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Бюджет участі в Україні: узагальнення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В більшості міст є поділ проектів на великі та малі. При цьому на один малий проект виділяється в середньому 200-250 тис. грн, а на </a:t>
            </a:r>
            <a:r>
              <a:rPr lang="uk-UA" sz="1800" b="0" dirty="0" smtClean="0"/>
              <a:t>великі– </a:t>
            </a:r>
            <a:r>
              <a:rPr lang="uk-UA" sz="1800" b="0" dirty="0"/>
              <a:t>від 250 тис. грн до 1 млн грн. Допускається можливість </a:t>
            </a:r>
            <a:r>
              <a:rPr lang="uk-UA" sz="1800" b="0" dirty="0" err="1"/>
              <a:t>співфінансування</a:t>
            </a:r>
            <a:r>
              <a:rPr lang="uk-UA" sz="1800" b="0" dirty="0"/>
              <a:t> проекту, якщо його вартість виходить за граничні межі визначеної </a:t>
            </a:r>
            <a:r>
              <a:rPr lang="uk-UA" sz="1800" b="0" dirty="0" smtClean="0"/>
              <a:t>Положенням </a:t>
            </a:r>
            <a:r>
              <a:rPr lang="uk-UA" sz="1800" b="0" dirty="0"/>
              <a:t>про б</a:t>
            </a:r>
            <a:r>
              <a:rPr lang="uk-UA" sz="1800" b="0" dirty="0" smtClean="0"/>
              <a:t>юджет участі. </a:t>
            </a:r>
            <a:r>
              <a:rPr lang="uk-UA" sz="1800" b="0" dirty="0"/>
              <a:t>А</a:t>
            </a:r>
            <a:r>
              <a:rPr lang="uk-UA" sz="1800" b="0" dirty="0" smtClean="0"/>
              <a:t>втор окремо визначає </a:t>
            </a:r>
            <a:r>
              <a:rPr lang="uk-UA" sz="1800" b="0" dirty="0"/>
              <a:t>заходи проекту, які будуть реалізовуватись за рахунок коштів бюджету міста.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Співвідношення фінансування проектів в рамках одного бюджету становить 60% на малі і 40% </a:t>
            </a:r>
            <a:r>
              <a:rPr lang="uk-UA" sz="1800" b="0" dirty="0" smtClean="0"/>
              <a:t>на великі.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1800" b="0" dirty="0"/>
              <a:t>З</a:t>
            </a:r>
            <a:r>
              <a:rPr lang="uk-UA" sz="1800" b="0" dirty="0" smtClean="0"/>
              <a:t>бір </a:t>
            </a:r>
            <a:r>
              <a:rPr lang="uk-UA" sz="1800" b="0" dirty="0"/>
              <a:t>підписів мешканців міста на підтримку проекту – 25 підписів за малий проект і 50 підписів за великий. </a:t>
            </a:r>
            <a:r>
              <a:rPr lang="uk-UA" sz="1800" b="0" dirty="0" smtClean="0"/>
              <a:t>Застосовується також попередня процедура збору підписів для участі у голосуванні.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23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Бюджет участі в Україні: узагальнення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781488" cy="410445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/>
              <a:t>Доволі показовим в цьому плані є Київ, де для малих проектів необхідно набрати 50 голосів, а для великих – 200 голосів відповідно</a:t>
            </a:r>
            <a:r>
              <a:rPr lang="uk-UA" sz="2000" b="0" dirty="0">
                <a:solidFill>
                  <a:srgbClr val="FF0000"/>
                </a:solidFill>
              </a:rPr>
              <a:t>.</a:t>
            </a:r>
            <a:endParaRPr lang="ru-RU" sz="2000" b="0" dirty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Для </a:t>
            </a:r>
            <a:r>
              <a:rPr lang="uk-UA" sz="2000" b="0" dirty="0"/>
              <a:t>авторів проектів та виборців застосовується віковий ценз у 14, 16 або 18 років та реєстрацію в </a:t>
            </a:r>
            <a:r>
              <a:rPr lang="uk-UA" sz="2000" b="0" dirty="0" smtClean="0"/>
              <a:t>органі місцевого самоврядування, </a:t>
            </a:r>
            <a:r>
              <a:rPr lang="uk-UA" sz="2000" b="0" dirty="0"/>
              <a:t>де проводиться кампанія. Низький віковий ценз допомагає залучити безпосередньо молодь до участі в житті органу місцевого самоврядування. </a:t>
            </a:r>
            <a:endParaRPr lang="ru-RU" sz="20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Строки голосування різняться </a:t>
            </a:r>
            <a:r>
              <a:rPr lang="uk-UA" sz="2000" b="0" dirty="0"/>
              <a:t>від 10 до 15 днів. Найбільш довгий термін голосування </a:t>
            </a:r>
            <a:r>
              <a:rPr lang="uk-UA" sz="2000" b="0" dirty="0" smtClean="0"/>
              <a:t>60 </a:t>
            </a:r>
            <a:r>
              <a:rPr lang="uk-UA" sz="2000" b="0" dirty="0"/>
              <a:t>днів. Голосування проводиться як в електронному, так і в письмовому </a:t>
            </a:r>
            <a:r>
              <a:rPr lang="uk-UA" sz="2000" b="0" dirty="0" smtClean="0"/>
              <a:t>вигляді.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dirty="0" smtClean="0"/>
              <a:t>Встановлення </a:t>
            </a:r>
            <a:r>
              <a:rPr lang="uk-UA" sz="2000" b="0" dirty="0"/>
              <a:t>результатів займає від двох до п’яти робочих днів</a:t>
            </a:r>
            <a:r>
              <a:rPr lang="uk-UA" sz="2000" b="0" dirty="0" smtClean="0"/>
              <a:t>.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Підсумки громадського бюджету в обласних центрах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України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496944" cy="3912548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b="0" dirty="0" smtClean="0"/>
              <a:t>За </a:t>
            </a:r>
            <a:r>
              <a:rPr lang="uk-UA" b="0" dirty="0"/>
              <a:t>2017 рік в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Дніпрі</a:t>
            </a:r>
            <a:r>
              <a:rPr lang="uk-UA" b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0" dirty="0"/>
              <a:t>за два цикли (24 квітня -24 травня та 11 вересня -11 жовтня) було подано 564 </a:t>
            </a:r>
            <a:r>
              <a:rPr lang="uk-UA" b="0" dirty="0" smtClean="0"/>
              <a:t>проекти, </a:t>
            </a:r>
            <a:r>
              <a:rPr lang="uk-UA" b="0" dirty="0"/>
              <a:t>більш ніж </a:t>
            </a:r>
            <a:r>
              <a:rPr lang="uk-UA" dirty="0"/>
              <a:t>70 </a:t>
            </a:r>
            <a:r>
              <a:rPr lang="uk-UA" b="0" dirty="0" smtClean="0"/>
              <a:t>тис. </a:t>
            </a:r>
            <a:r>
              <a:rPr lang="uk-UA" b="0" dirty="0"/>
              <a:t>жителів взяли участь у голосуванні.</a:t>
            </a:r>
            <a:endParaRPr lang="ru-RU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dirty="0"/>
              <a:t>У 2016 році за два тижні в голосуванні взяли понад </a:t>
            </a:r>
            <a:r>
              <a:rPr lang="uk-UA" dirty="0"/>
              <a:t>23</a:t>
            </a:r>
            <a:r>
              <a:rPr lang="uk-UA" b="0" dirty="0"/>
              <a:t> </a:t>
            </a:r>
            <a:r>
              <a:rPr lang="uk-UA" b="0" dirty="0" smtClean="0"/>
              <a:t>тис. </a:t>
            </a:r>
            <a:r>
              <a:rPr lang="uk-UA" b="0" dirty="0"/>
              <a:t>жителів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Львова</a:t>
            </a:r>
            <a:r>
              <a:rPr lang="uk-UA" b="0" dirty="0"/>
              <a:t>. Всього було віддано за проекти </a:t>
            </a:r>
            <a:r>
              <a:rPr lang="uk-UA" dirty="0"/>
              <a:t>27764</a:t>
            </a:r>
            <a:r>
              <a:rPr lang="uk-UA" b="0" dirty="0"/>
              <a:t> голоси. Кожен міг проголосувати за один великий і один малий проект.</a:t>
            </a:r>
            <a:endParaRPr lang="ru-RU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dirty="0"/>
              <a:t>У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Києві</a:t>
            </a:r>
            <a:r>
              <a:rPr lang="uk-UA" b="0" dirty="0"/>
              <a:t> в 2017 році за проекти розвитку міста віддали голоси понад </a:t>
            </a:r>
            <a:r>
              <a:rPr lang="uk-UA" dirty="0"/>
              <a:t>50</a:t>
            </a:r>
            <a:r>
              <a:rPr lang="uk-UA" b="0" dirty="0"/>
              <a:t> </a:t>
            </a:r>
            <a:r>
              <a:rPr lang="uk-UA" b="0" dirty="0" smtClean="0"/>
              <a:t>тис. </a:t>
            </a:r>
            <a:r>
              <a:rPr lang="uk-UA" b="0" dirty="0"/>
              <a:t>киян</a:t>
            </a:r>
            <a:r>
              <a:rPr lang="uk-UA" b="0" dirty="0" smtClean="0"/>
              <a:t>. З </a:t>
            </a:r>
            <a:r>
              <a:rPr lang="uk-UA" dirty="0" smtClean="0"/>
              <a:t>497</a:t>
            </a:r>
            <a:r>
              <a:rPr lang="uk-UA" b="0" dirty="0" smtClean="0"/>
              <a:t> </a:t>
            </a:r>
            <a:r>
              <a:rPr lang="uk-UA" b="0" dirty="0"/>
              <a:t>проектів було обрано </a:t>
            </a:r>
            <a:r>
              <a:rPr lang="uk-UA" dirty="0"/>
              <a:t>62</a:t>
            </a:r>
            <a:r>
              <a:rPr lang="uk-UA" b="0" dirty="0"/>
              <a:t>. </a:t>
            </a:r>
            <a:r>
              <a:rPr lang="uk-UA" b="0" dirty="0" smtClean="0"/>
              <a:t>Протягом 2018 року </a:t>
            </a:r>
            <a:r>
              <a:rPr lang="uk-UA" b="0" dirty="0"/>
              <a:t>до участі було подано понад </a:t>
            </a:r>
            <a:r>
              <a:rPr lang="uk-UA" dirty="0"/>
              <a:t>800</a:t>
            </a:r>
            <a:r>
              <a:rPr lang="uk-UA" b="0" dirty="0"/>
              <a:t> проектів, з них </a:t>
            </a:r>
            <a:r>
              <a:rPr lang="uk-UA" dirty="0"/>
              <a:t>564 </a:t>
            </a:r>
            <a:r>
              <a:rPr lang="uk-UA" b="0" dirty="0"/>
              <a:t>пройшли експертизу і були допущені до голосування. Всього проголосувало понад </a:t>
            </a:r>
            <a:r>
              <a:rPr lang="uk-UA" dirty="0"/>
              <a:t>130 </a:t>
            </a:r>
            <a:r>
              <a:rPr lang="uk-UA" b="0" dirty="0" smtClean="0"/>
              <a:t>тис. жителів </a:t>
            </a:r>
            <a:r>
              <a:rPr lang="uk-UA" b="0" dirty="0"/>
              <a:t>Києва.</a:t>
            </a:r>
            <a:endParaRPr lang="ru-RU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dirty="0"/>
              <a:t>В 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Одесі</a:t>
            </a:r>
            <a:r>
              <a:rPr lang="uk-UA" b="0" dirty="0"/>
              <a:t> в 2017 році в рамках громадського бюджету були подані </a:t>
            </a:r>
            <a:r>
              <a:rPr lang="uk-UA" dirty="0"/>
              <a:t>256</a:t>
            </a:r>
            <a:r>
              <a:rPr lang="uk-UA" b="0" dirty="0"/>
              <a:t> проектів, з яких </a:t>
            </a:r>
            <a:r>
              <a:rPr lang="uk-UA" dirty="0"/>
              <a:t>147</a:t>
            </a:r>
            <a:r>
              <a:rPr lang="uk-UA" b="0" dirty="0"/>
              <a:t> взяли участь у голосуванні. Переможцями визнано </a:t>
            </a:r>
            <a:r>
              <a:rPr lang="uk-UA" dirty="0"/>
              <a:t>40</a:t>
            </a:r>
            <a:r>
              <a:rPr lang="uk-UA" b="0" dirty="0"/>
              <a:t> проектів на загальну </a:t>
            </a:r>
            <a:r>
              <a:rPr lang="uk-UA" b="0" dirty="0" smtClean="0"/>
              <a:t>суму </a:t>
            </a:r>
            <a:r>
              <a:rPr lang="uk-UA" dirty="0"/>
              <a:t>99</a:t>
            </a:r>
            <a:r>
              <a:rPr lang="en-US" dirty="0"/>
              <a:t> </a:t>
            </a:r>
            <a:r>
              <a:rPr lang="uk-UA" dirty="0"/>
              <a:t>518,8</a:t>
            </a:r>
            <a:r>
              <a:rPr lang="en-US" dirty="0"/>
              <a:t> </a:t>
            </a:r>
            <a:r>
              <a:rPr lang="uk-UA" dirty="0"/>
              <a:t>тис.грн.</a:t>
            </a:r>
            <a:endParaRPr lang="ru-RU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dirty="0"/>
              <a:t>В цілому ж у </a:t>
            </a:r>
            <a:r>
              <a:rPr lang="uk-UA" dirty="0"/>
              <a:t>23 </a:t>
            </a:r>
            <a:r>
              <a:rPr lang="uk-UA" b="0" dirty="0"/>
              <a:t>обласних центрах </a:t>
            </a:r>
            <a:r>
              <a:rPr lang="uk-UA" b="0" dirty="0" smtClean="0"/>
              <a:t> (</a:t>
            </a:r>
            <a:r>
              <a:rPr lang="uk-UA" b="0" i="1" dirty="0" smtClean="0"/>
              <a:t>в Херсоні громадський бюджет запроваджується з 2019 року</a:t>
            </a:r>
            <a:r>
              <a:rPr lang="uk-UA" b="0" dirty="0" smtClean="0"/>
              <a:t>) було </a:t>
            </a:r>
            <a:r>
              <a:rPr lang="uk-UA" b="0" dirty="0"/>
              <a:t>подано 2479 проектів, з яких обрано</a:t>
            </a:r>
            <a:r>
              <a:rPr lang="uk-UA" dirty="0"/>
              <a:t> 401 </a:t>
            </a:r>
            <a:r>
              <a:rPr lang="uk-UA" b="0" dirty="0"/>
              <a:t>завдяки понад</a:t>
            </a:r>
            <a:r>
              <a:rPr lang="uk-UA" dirty="0"/>
              <a:t> </a:t>
            </a:r>
            <a:r>
              <a:rPr lang="uk-UA" dirty="0" smtClean="0"/>
              <a:t>512 </a:t>
            </a:r>
            <a:r>
              <a:rPr lang="uk-UA" b="0" dirty="0" err="1" smtClean="0"/>
              <a:t>тис.голосів</a:t>
            </a:r>
            <a:r>
              <a:rPr lang="uk-UA" b="0" dirty="0"/>
              <a:t>. 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1958-B65F-4B12-994A-B7BB1768F5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1417</TotalTime>
  <Words>1598</Words>
  <Application>Microsoft Office PowerPoint</Application>
  <PresentationFormat>Экран (4:3)</PresentationFormat>
  <Paragraphs>102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Бюджет участі як інструмент залучення громадськості до прийняття бюджетних рішень</vt:lpstr>
      <vt:lpstr>Бюджет участі - це</vt:lpstr>
      <vt:lpstr>історія виникнення громадського бюджету </vt:lpstr>
      <vt:lpstr>Світова практика</vt:lpstr>
      <vt:lpstr>Громадський бюджет у Польщі </vt:lpstr>
      <vt:lpstr>Бюджет участі в Україні: узагальнення</vt:lpstr>
      <vt:lpstr>Бюджет участі в Україні: узагальнення</vt:lpstr>
      <vt:lpstr>Бюджет участі в Україні: узагальнення</vt:lpstr>
      <vt:lpstr>Підсумки громадського бюджету в обласних центрах України</vt:lpstr>
      <vt:lpstr>Етапи громадського бюджету </vt:lpstr>
      <vt:lpstr>Підготовка процесу («нульова фаза»)</vt:lpstr>
      <vt:lpstr>Розробка основних положень та принципів</vt:lpstr>
      <vt:lpstr>Інформаційно-освітня кампанія</vt:lpstr>
      <vt:lpstr>Підготовка і подання проектів</vt:lpstr>
      <vt:lpstr>Обговорення проектів</vt:lpstr>
      <vt:lpstr>Перевірка проектів</vt:lpstr>
      <vt:lpstr>Вибір проектів для подальшої реалізації</vt:lpstr>
      <vt:lpstr>Моніторинг</vt:lpstr>
      <vt:lpstr>Оцінка процесу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участі як інструмент залучення громадськості до прийняття бюджетних рішень</dc:title>
  <dc:creator>Администратор</dc:creator>
  <cp:lastModifiedBy>Администратор</cp:lastModifiedBy>
  <cp:revision>60</cp:revision>
  <cp:lastPrinted>2019-07-24T06:42:37Z</cp:lastPrinted>
  <dcterms:created xsi:type="dcterms:W3CDTF">2019-07-15T07:40:56Z</dcterms:created>
  <dcterms:modified xsi:type="dcterms:W3CDTF">2019-07-25T07:11:21Z</dcterms:modified>
</cp:coreProperties>
</file>